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563" r:id="rId6"/>
    <p:sldMasterId id="2147483660" r:id="rId7"/>
  </p:sldMasterIdLst>
  <p:notesMasterIdLst>
    <p:notesMasterId r:id="rId43"/>
  </p:notesMasterIdLst>
  <p:sldIdLst>
    <p:sldId id="2076138216" r:id="rId8"/>
    <p:sldId id="2170" r:id="rId9"/>
    <p:sldId id="2171" r:id="rId10"/>
    <p:sldId id="2172" r:id="rId11"/>
    <p:sldId id="2173" r:id="rId12"/>
    <p:sldId id="2175" r:id="rId13"/>
    <p:sldId id="2176" r:id="rId14"/>
    <p:sldId id="2177" r:id="rId15"/>
    <p:sldId id="2178" r:id="rId16"/>
    <p:sldId id="2179" r:id="rId17"/>
    <p:sldId id="2180" r:id="rId18"/>
    <p:sldId id="2181" r:id="rId19"/>
    <p:sldId id="2182" r:id="rId20"/>
    <p:sldId id="2183" r:id="rId21"/>
    <p:sldId id="2184" r:id="rId22"/>
    <p:sldId id="1990" r:id="rId23"/>
    <p:sldId id="2049" r:id="rId24"/>
    <p:sldId id="2185" r:id="rId25"/>
    <p:sldId id="2186" r:id="rId26"/>
    <p:sldId id="2187" r:id="rId27"/>
    <p:sldId id="2189" r:id="rId28"/>
    <p:sldId id="2190" r:id="rId29"/>
    <p:sldId id="2191" r:id="rId30"/>
    <p:sldId id="2192" r:id="rId31"/>
    <p:sldId id="2194" r:id="rId32"/>
    <p:sldId id="2200" r:id="rId33"/>
    <p:sldId id="2201" r:id="rId34"/>
    <p:sldId id="2202" r:id="rId35"/>
    <p:sldId id="2203" r:id="rId36"/>
    <p:sldId id="2061" r:id="rId37"/>
    <p:sldId id="2195" r:id="rId38"/>
    <p:sldId id="2197" r:id="rId39"/>
    <p:sldId id="2198" r:id="rId40"/>
    <p:sldId id="2199" r:id="rId41"/>
    <p:sldId id="20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6" autoAdjust="0"/>
    <p:restoredTop sz="94660"/>
  </p:normalViewPr>
  <p:slideViewPr>
    <p:cSldViewPr snapToGrid="0">
      <p:cViewPr varScale="1">
        <p:scale>
          <a:sx n="99" d="100"/>
          <a:sy n="99" d="100"/>
        </p:scale>
        <p:origin x="72"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9329735D-38E1-4527-A255-8FBEFB90248B}"/>
    <pc:docChg chg="addSld delSld modSld addMainMaster">
      <pc:chgData name="Julie Descamp (CLEARWATER GROUP LLC)" userId="5ec9b45e-09f7-4acb-ae45-95f738816775" providerId="ADAL" clId="{9329735D-38E1-4527-A255-8FBEFB90248B}" dt="2020-07-22T19:34:28.941" v="3" actId="47"/>
      <pc:docMkLst>
        <pc:docMk/>
      </pc:docMkLst>
      <pc:sldChg chg="del">
        <pc:chgData name="Julie Descamp (CLEARWATER GROUP LLC)" userId="5ec9b45e-09f7-4acb-ae45-95f738816775" providerId="ADAL" clId="{9329735D-38E1-4527-A255-8FBEFB90248B}" dt="2020-07-22T19:34:28.941" v="3" actId="47"/>
        <pc:sldMkLst>
          <pc:docMk/>
          <pc:sldMk cId="363227501" sldId="2168"/>
        </pc:sldMkLst>
      </pc:sldChg>
      <pc:sldChg chg="modSp add mod">
        <pc:chgData name="Julie Descamp (CLEARWATER GROUP LLC)" userId="5ec9b45e-09f7-4acb-ae45-95f738816775" providerId="ADAL" clId="{9329735D-38E1-4527-A255-8FBEFB90248B}" dt="2020-07-22T19:34:23.725" v="2"/>
        <pc:sldMkLst>
          <pc:docMk/>
          <pc:sldMk cId="633729110" sldId="2076138216"/>
        </pc:sldMkLst>
        <pc:spChg chg="mod">
          <ac:chgData name="Julie Descamp (CLEARWATER GROUP LLC)" userId="5ec9b45e-09f7-4acb-ae45-95f738816775" providerId="ADAL" clId="{9329735D-38E1-4527-A255-8FBEFB90248B}" dt="2020-07-22T19:34:12.866" v="1"/>
          <ac:spMkLst>
            <pc:docMk/>
            <pc:sldMk cId="633729110" sldId="2076138216"/>
            <ac:spMk id="2" creationId="{00000000-0000-0000-0000-000000000000}"/>
          </ac:spMkLst>
        </pc:spChg>
        <pc:spChg chg="mod">
          <ac:chgData name="Julie Descamp (CLEARWATER GROUP LLC)" userId="5ec9b45e-09f7-4acb-ae45-95f738816775" providerId="ADAL" clId="{9329735D-38E1-4527-A255-8FBEFB90248B}" dt="2020-07-22T19:34:23.725" v="2"/>
          <ac:spMkLst>
            <pc:docMk/>
            <pc:sldMk cId="633729110" sldId="2076138216"/>
            <ac:spMk id="3" creationId="{A844FFA6-9262-4C36-A78A-C4C5EF77C6FE}"/>
          </ac:spMkLst>
        </pc:spChg>
      </pc:sldChg>
      <pc:sldMasterChg chg="add addSldLayout">
        <pc:chgData name="Julie Descamp (CLEARWATER GROUP LLC)" userId="5ec9b45e-09f7-4acb-ae45-95f738816775" providerId="ADAL" clId="{9329735D-38E1-4527-A255-8FBEFB90248B}" dt="2020-07-22T19:34:02.520" v="0" actId="22"/>
        <pc:sldMasterMkLst>
          <pc:docMk/>
          <pc:sldMasterMk cId="87487412" sldId="2147483660"/>
        </pc:sldMasterMkLst>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9329735D-38E1-4527-A255-8FBEFB90248B}" dt="2020-07-22T19:34:28.941" v="3" actId="47"/>
        <pc:sldMasterMkLst>
          <pc:docMk/>
          <pc:sldMasterMk cId="662980139" sldId="2147484016"/>
        </pc:sldMasterMkLst>
        <pc:sldLayoutChg chg="del">
          <pc:chgData name="Julie Descamp (CLEARWATER GROUP LLC)" userId="5ec9b45e-09f7-4acb-ae45-95f738816775" providerId="ADAL" clId="{9329735D-38E1-4527-A255-8FBEFB90248B}" dt="2020-07-22T19:34:28.9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A5D57-8EFD-46A9-9520-4A34B0EC6B37}"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B71B7-1AFF-4F87-ADB8-D3E61837C245}" type="slidenum">
              <a:rPr lang="en-US" smtClean="0"/>
              <a:t>‹#›</a:t>
            </a:fld>
            <a:endParaRPr lang="en-US"/>
          </a:p>
        </p:txBody>
      </p:sp>
    </p:spTree>
    <p:extLst>
      <p:ext uri="{BB962C8B-B14F-4D97-AF65-F5344CB8AC3E}">
        <p14:creationId xmlns:p14="http://schemas.microsoft.com/office/powerpoint/2010/main" val="413823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fficeDev/Office-Add-in-Commands-Samples/tree/master/AutoOpenTaskpan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OfficeDev/Excel-Content-Add-in-Humongous-Insur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7:44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https://microsoft.sharepoint.com/:w:/t/MOCtoBaselineevents/EfmVhON3fJVBlKDqhmeenHYBb9YSb2qyV_ZlcgXc8oqtNw?e=AUXbN9</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3787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105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0544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1486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baseline="0"/>
              <a:t>데모 리소스 위치: https://microsoft.sharepoint.com/:w:/t/MOCtoBaselineevents/EUbJ_nsSM8tMpL-KeNVgoqEBBFT_Dz2XzreJmrBXu2dqrA?e=XJHgoo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219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732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https://microsoft.sharepoint.com/:w:/t/MOCtoBaselineevents/Ea4ys_SzNiNKsHUahNWraM0BOLufAGve-xjVM4rU70ve4A?e=0vD2OO</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1846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3661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9455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Office 추가 기능 플랫폼의 개요를 설명합니다.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566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4966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https://microsoft.sharepoint.com/:w:/t/MOCtoBaselineevents/Edw_fZrXLRdDsm7iWm7dCVQBJ9Y7Cps5DgCQM0PXyAIkqg?e=MYXZdv</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33868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3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Office 추가 기능 플랫폼의 개요를 설명합니다.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107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Office 추가 기능 플랫폼의 개요를 설명합니다.</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973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sz="882" kern="1200">
                <a:solidFill>
                  <a:schemeClr val="tx1"/>
                </a:solidFill>
                <a:effectLst/>
                <a:latin typeface="Segoe UI Light" pitchFamily="34" charset="0"/>
                <a:ea typeface="+mn-ea"/>
                <a:cs typeface="+mn-cs"/>
              </a:rPr>
              <a:t>작업 창 및 콘텐츠 Office 추가 기능을 설명합니다.</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ko-kr" sz="882" kern="1200">
                <a:solidFill>
                  <a:schemeClr val="tx1"/>
                </a:solidFill>
                <a:effectLst/>
                <a:latin typeface="Segoe UI Light" pitchFamily="34" charset="0"/>
                <a:ea typeface="+mn-ea"/>
                <a:cs typeface="+mn-cs"/>
              </a:rPr>
              <a:t>작업 창의 경우 </a:t>
            </a:r>
            <a:r>
              <a:rPr lang="ko-kr" sz="882" i="1" kern="1200">
                <a:solidFill>
                  <a:schemeClr val="tx1"/>
                </a:solidFill>
                <a:effectLst/>
                <a:latin typeface="Segoe UI Light" pitchFamily="34" charset="0"/>
                <a:ea typeface="+mn-ea"/>
                <a:cs typeface="+mn-cs"/>
              </a:rPr>
              <a:t>문서에서 작업 창 자동으로 열기</a:t>
            </a:r>
            <a:r>
              <a:rPr lang="ko-kr" sz="882" kern="1200">
                <a:solidFill>
                  <a:schemeClr val="tx1"/>
                </a:solidFill>
                <a:effectLst/>
                <a:latin typeface="Segoe UI Light" pitchFamily="34" charset="0"/>
                <a:ea typeface="+mn-ea"/>
                <a:cs typeface="+mn-cs"/>
              </a:rPr>
              <a:t>(GitHub에 있는 문서 솔루션)를 시연하는 옵션: </a:t>
            </a:r>
            <a:r>
              <a:rPr lang="ko-kr" sz="882" u="sng" kern="1200">
                <a:solidFill>
                  <a:schemeClr val="tx1"/>
                </a:solidFill>
                <a:effectLst/>
                <a:latin typeface="Segoe UI Light" pitchFamily="34" charset="0"/>
                <a:ea typeface="+mn-ea"/>
                <a:cs typeface="+mn-cs"/>
                <a:hlinkClick r:id="rId3"/>
              </a:rPr>
              <a:t>https://github.com/OfficeDev/Office-Add-in-Commands-Samples/tree/master/AutoOpenTaskpane</a:t>
            </a:r>
            <a:r>
              <a:rPr lang="ko-kr" sz="882" u="sng" kern="120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ko-kr" sz="882" kern="1200">
                <a:solidFill>
                  <a:schemeClr val="tx1"/>
                </a:solidFill>
                <a:effectLst/>
                <a:latin typeface="Segoe UI Light" pitchFamily="34" charset="0"/>
                <a:ea typeface="+mn-ea"/>
                <a:cs typeface="+mn-cs"/>
              </a:rPr>
              <a:t>콘텐츠 추가 기능의 경우 GitHub에 있는 Humongous Insurance 솔루션의 Excel 콘텐츠 추가 기능을 시연하는 옵션: </a:t>
            </a:r>
            <a:r>
              <a:rPr lang="ko-kr" sz="882" u="sng" kern="1200">
                <a:solidFill>
                  <a:schemeClr val="tx1"/>
                </a:solidFill>
                <a:effectLst/>
                <a:latin typeface="Segoe UI Light" pitchFamily="34" charset="0"/>
                <a:ea typeface="+mn-ea"/>
                <a:cs typeface="+mn-cs"/>
                <a:hlinkClick r:id="rId4"/>
              </a:rPr>
              <a:t>https://github.com/OfficeDev/Excel-Content-Add-in-Humongous-Insurance</a:t>
            </a: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8181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Office 추가 기능의 대화 상자를 설명합니다.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사용자 지정 기능을 설명합니다.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27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14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017034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7221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79568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94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91730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31880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4082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5041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063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5664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2DDAEF-274D-47F2-B72C-AA3E00EF8DB5}"/>
              </a:ext>
              <a:ext uri="{C183D7F6-B498-43B3-948B-1728B52AA6E4}">
                <adec:decorative xmlns:adec="http://schemas.microsoft.com/office/drawing/2017/decorative" val="1"/>
              </a:ext>
            </a:extLst>
          </p:cNvPr>
          <p:cNvCxnSpPr>
            <a:cxnSpLocks/>
            <a:stCxn id="6" idx="0"/>
          </p:cNvCxnSpPr>
          <p:nvPr userDrawn="1"/>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0F6A915-BF14-401E-8298-A126FC929EAB}"/>
              </a:ext>
            </a:extLst>
          </p:cNvPr>
          <p:cNvSpPr/>
          <p:nvPr userDrawn="1"/>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3EBAFD2-2F15-4FAC-9A26-E24DC0F80C01}"/>
              </a:ext>
            </a:extLst>
          </p:cNvPr>
          <p:cNvSpPr txBox="1">
            <a:spLocks/>
          </p:cNvSpPr>
          <p:nvPr userDrawn="1"/>
        </p:nvSpPr>
        <p:spPr>
          <a:xfrm>
            <a:off x="551165" y="4826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a:t>Microsoft 365 manages a wide range of </a:t>
            </a:r>
            <a:br>
              <a:rPr lang="en-US" sz="3600"/>
            </a:br>
            <a:r>
              <a:rPr lang="en-US" sz="3600">
                <a:solidFill>
                  <a:schemeClr val="accent1"/>
                </a:solidFill>
              </a:rPr>
              <a:t>everyday business processes</a:t>
            </a:r>
          </a:p>
        </p:txBody>
      </p:sp>
      <p:sp>
        <p:nvSpPr>
          <p:cNvPr id="6" name="Arc 5">
            <a:extLst>
              <a:ext uri="{FF2B5EF4-FFF2-40B4-BE49-F238E27FC236}">
                <a16:creationId xmlns:a16="http://schemas.microsoft.com/office/drawing/2014/main" id="{8BDB6F16-3725-4A13-B632-224D4234B833}"/>
              </a:ext>
              <a:ext uri="{C183D7F6-B498-43B3-948B-1728B52AA6E4}">
                <adec:decorative xmlns:adec="http://schemas.microsoft.com/office/drawing/2017/decorative" val="1"/>
              </a:ext>
            </a:extLst>
          </p:cNvPr>
          <p:cNvSpPr/>
          <p:nvPr userDrawn="1"/>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FBD5B56-7A4A-4939-9B2A-CCEF6285BA96}"/>
              </a:ext>
              <a:ext uri="{C183D7F6-B498-43B3-948B-1728B52AA6E4}">
                <adec:decorative xmlns:adec="http://schemas.microsoft.com/office/drawing/2017/decorative" val="1"/>
              </a:ext>
            </a:extLst>
          </p:cNvPr>
          <p:cNvCxnSpPr>
            <a:cxnSpLocks/>
            <a:stCxn id="6" idx="2"/>
            <a:endCxn id="8" idx="0"/>
          </p:cNvCxnSpPr>
          <p:nvPr userDrawn="1"/>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B18B234-A17C-4F48-B5E2-98787993B2DF}"/>
              </a:ext>
              <a:ext uri="{C183D7F6-B498-43B3-948B-1728B52AA6E4}">
                <adec:decorative xmlns:adec="http://schemas.microsoft.com/office/drawing/2017/decorative" val="1"/>
              </a:ext>
            </a:extLst>
          </p:cNvPr>
          <p:cNvSpPr/>
          <p:nvPr userDrawn="1"/>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12530D1-9485-4CF3-8C25-C4F83FB69D53}"/>
              </a:ext>
              <a:ext uri="{C183D7F6-B498-43B3-948B-1728B52AA6E4}">
                <adec:decorative xmlns:adec="http://schemas.microsoft.com/office/drawing/2017/decorative" val="1"/>
              </a:ext>
            </a:extLst>
          </p:cNvPr>
          <p:cNvCxnSpPr>
            <a:cxnSpLocks/>
            <a:stCxn id="10" idx="1"/>
            <a:endCxn id="8" idx="2"/>
          </p:cNvCxnSpPr>
          <p:nvPr userDrawn="1"/>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272">
            <a:extLst>
              <a:ext uri="{FF2B5EF4-FFF2-40B4-BE49-F238E27FC236}">
                <a16:creationId xmlns:a16="http://schemas.microsoft.com/office/drawing/2014/main" id="{6AEF046E-5652-47FE-AA32-6C3CC14C5D27}"/>
              </a:ext>
              <a:ext uri="{C183D7F6-B498-43B3-948B-1728B52AA6E4}">
                <adec:decorative xmlns:adec="http://schemas.microsoft.com/office/drawing/2017/decorative" val="1"/>
              </a:ext>
            </a:extLst>
          </p:cNvPr>
          <p:cNvSpPr/>
          <p:nvPr userDrawn="1"/>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11" name="TextBox 10">
            <a:extLst>
              <a:ext uri="{FF2B5EF4-FFF2-40B4-BE49-F238E27FC236}">
                <a16:creationId xmlns:a16="http://schemas.microsoft.com/office/drawing/2014/main" id="{0AD4B5FA-E7CB-415F-A11D-C0BD98B61FCC}"/>
              </a:ext>
            </a:extLst>
          </p:cNvPr>
          <p:cNvSpPr txBox="1"/>
          <p:nvPr userDrawn="1"/>
        </p:nvSpPr>
        <p:spPr>
          <a:xfrm>
            <a:off x="2054788" y="2139609"/>
            <a:ext cx="1169424" cy="553998"/>
          </a:xfrm>
          <a:prstGeom prst="rect">
            <a:avLst/>
          </a:prstGeom>
          <a:noFill/>
        </p:spPr>
        <p:txBody>
          <a:bodyPr wrap="square" lIns="0" tIns="0" rIns="0" bIns="0" rtlCol="0">
            <a:spAutoFit/>
          </a:bodyPr>
          <a:lstStyle/>
          <a:p>
            <a:pPr algn="ctr"/>
            <a:r>
              <a:rPr lang="en-US" sz="1800"/>
              <a:t>analyzes data</a:t>
            </a:r>
          </a:p>
        </p:txBody>
      </p:sp>
      <p:grpSp>
        <p:nvGrpSpPr>
          <p:cNvPr id="12" name="Group 4">
            <a:extLst>
              <a:ext uri="{FF2B5EF4-FFF2-40B4-BE49-F238E27FC236}">
                <a16:creationId xmlns:a16="http://schemas.microsoft.com/office/drawing/2014/main" id="{6E52244D-182C-4F90-A29B-0044C6294C49}"/>
              </a:ext>
            </a:extLst>
          </p:cNvPr>
          <p:cNvGrpSpPr>
            <a:grpSpLocks noChangeAspect="1"/>
          </p:cNvGrpSpPr>
          <p:nvPr userDrawn="1"/>
        </p:nvGrpSpPr>
        <p:grpSpPr bwMode="auto">
          <a:xfrm>
            <a:off x="1312023" y="2411399"/>
            <a:ext cx="365760" cy="455255"/>
            <a:chOff x="1062" y="1789"/>
            <a:chExt cx="282" cy="351"/>
          </a:xfrm>
        </p:grpSpPr>
        <p:sp>
          <p:nvSpPr>
            <p:cNvPr id="13" name="Freeform 5">
              <a:extLst>
                <a:ext uri="{FF2B5EF4-FFF2-40B4-BE49-F238E27FC236}">
                  <a16:creationId xmlns:a16="http://schemas.microsoft.com/office/drawing/2014/main" id="{145C68F9-F75E-496E-92AF-62F99772E96B}"/>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25304F1-FE6E-4740-A0B5-E3B712DA43D6}"/>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Oval 14">
            <a:extLst>
              <a:ext uri="{FF2B5EF4-FFF2-40B4-BE49-F238E27FC236}">
                <a16:creationId xmlns:a16="http://schemas.microsoft.com/office/drawing/2014/main" id="{B8385045-18ED-4BF9-A8C6-29D3DB9CA4B7}"/>
              </a:ext>
            </a:extLst>
          </p:cNvPr>
          <p:cNvSpPr/>
          <p:nvPr userDrawn="1"/>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7DD0FE5A-CA1B-4D4B-8D84-358B1ABE51D2}"/>
              </a:ext>
            </a:extLst>
          </p:cNvPr>
          <p:cNvSpPr txBox="1"/>
          <p:nvPr userDrawn="1"/>
        </p:nvSpPr>
        <p:spPr>
          <a:xfrm>
            <a:off x="4264865" y="2117958"/>
            <a:ext cx="1797164" cy="553998"/>
          </a:xfrm>
          <a:prstGeom prst="rect">
            <a:avLst/>
          </a:prstGeom>
          <a:noFill/>
        </p:spPr>
        <p:txBody>
          <a:bodyPr wrap="square" lIns="0" tIns="0" rIns="0" bIns="0" rtlCol="0">
            <a:spAutoFit/>
          </a:bodyPr>
          <a:lstStyle/>
          <a:p>
            <a:pPr algn="ctr"/>
            <a:r>
              <a:rPr lang="en-US" sz="1800"/>
              <a:t>and updates </a:t>
            </a:r>
            <a:br>
              <a:rPr lang="en-US" sz="1800"/>
            </a:br>
            <a:r>
              <a:rPr lang="en-US" sz="1800"/>
              <a:t>a key report</a:t>
            </a:r>
          </a:p>
        </p:txBody>
      </p:sp>
      <p:sp>
        <p:nvSpPr>
          <p:cNvPr id="17" name="Oval 16">
            <a:extLst>
              <a:ext uri="{FF2B5EF4-FFF2-40B4-BE49-F238E27FC236}">
                <a16:creationId xmlns:a16="http://schemas.microsoft.com/office/drawing/2014/main" id="{86EC9BA7-4E44-4742-A272-F50CE1D499D6}"/>
              </a:ext>
            </a:extLst>
          </p:cNvPr>
          <p:cNvSpPr/>
          <p:nvPr userDrawn="1"/>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E01673C-5911-4F8D-A18A-81DE959184C2}"/>
              </a:ext>
            </a:extLst>
          </p:cNvPr>
          <p:cNvSpPr txBox="1"/>
          <p:nvPr userDrawn="1"/>
        </p:nvSpPr>
        <p:spPr>
          <a:xfrm>
            <a:off x="6940097" y="2095448"/>
            <a:ext cx="1797164" cy="553998"/>
          </a:xfrm>
          <a:prstGeom prst="rect">
            <a:avLst/>
          </a:prstGeom>
          <a:noFill/>
        </p:spPr>
        <p:txBody>
          <a:bodyPr wrap="square" lIns="0" tIns="0" rIns="0" bIns="0" rtlCol="0">
            <a:spAutoFit/>
          </a:bodyPr>
          <a:lstStyle/>
          <a:p>
            <a:pPr algn="ctr"/>
            <a:r>
              <a:rPr lang="en-US" sz="1800"/>
              <a:t>triggering an approval</a:t>
            </a:r>
          </a:p>
        </p:txBody>
      </p:sp>
      <p:sp>
        <p:nvSpPr>
          <p:cNvPr id="19" name="Oval 18">
            <a:extLst>
              <a:ext uri="{FF2B5EF4-FFF2-40B4-BE49-F238E27FC236}">
                <a16:creationId xmlns:a16="http://schemas.microsoft.com/office/drawing/2014/main" id="{1AE8C7A5-EE31-446D-A19A-3D6740F11963}"/>
              </a:ext>
            </a:extLst>
          </p:cNvPr>
          <p:cNvSpPr/>
          <p:nvPr userDrawn="1"/>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4">
            <a:extLst>
              <a:ext uri="{FF2B5EF4-FFF2-40B4-BE49-F238E27FC236}">
                <a16:creationId xmlns:a16="http://schemas.microsoft.com/office/drawing/2014/main" id="{2C2277C9-3982-4527-AD8A-C3BFB5E18A9C}"/>
              </a:ext>
            </a:extLst>
          </p:cNvPr>
          <p:cNvSpPr>
            <a:spLocks/>
          </p:cNvSpPr>
          <p:nvPr userDrawn="1"/>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5">
            <a:extLst>
              <a:ext uri="{FF2B5EF4-FFF2-40B4-BE49-F238E27FC236}">
                <a16:creationId xmlns:a16="http://schemas.microsoft.com/office/drawing/2014/main" id="{BAE923B9-9B19-45E1-BDFC-8D082B5C8199}"/>
              </a:ext>
            </a:extLst>
          </p:cNvPr>
          <p:cNvSpPr>
            <a:spLocks/>
          </p:cNvSpPr>
          <p:nvPr userDrawn="1"/>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id="{2DE494AD-53CE-4592-8CD9-0E37D7627033}"/>
              </a:ext>
            </a:extLst>
          </p:cNvPr>
          <p:cNvSpPr>
            <a:spLocks/>
          </p:cNvSpPr>
          <p:nvPr userDrawn="1"/>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id="{041D4145-2F39-4BED-B5A7-24AA223ECD49}"/>
              </a:ext>
            </a:extLst>
          </p:cNvPr>
          <p:cNvSpPr>
            <a:spLocks/>
          </p:cNvSpPr>
          <p:nvPr userDrawn="1"/>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3">
            <a:extLst>
              <a:ext uri="{FF2B5EF4-FFF2-40B4-BE49-F238E27FC236}">
                <a16:creationId xmlns:a16="http://schemas.microsoft.com/office/drawing/2014/main" id="{88ABF5AF-38B0-4B6D-A412-058498C0B620}"/>
              </a:ext>
            </a:extLst>
          </p:cNvPr>
          <p:cNvSpPr/>
          <p:nvPr userDrawn="1"/>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DF4B79F1-D1E1-4A8B-B82F-0ED120E220A1}"/>
              </a:ext>
            </a:extLst>
          </p:cNvPr>
          <p:cNvSpPr txBox="1"/>
          <p:nvPr userDrawn="1"/>
        </p:nvSpPr>
        <p:spPr>
          <a:xfrm>
            <a:off x="10736742" y="3058578"/>
            <a:ext cx="1797164" cy="830997"/>
          </a:xfrm>
          <a:prstGeom prst="rect">
            <a:avLst/>
          </a:prstGeom>
          <a:noFill/>
        </p:spPr>
        <p:txBody>
          <a:bodyPr wrap="square" lIns="0" tIns="0" rIns="0" bIns="0" rtlCol="0">
            <a:spAutoFit/>
          </a:bodyPr>
          <a:lstStyle/>
          <a:p>
            <a:pPr algn="ctr"/>
            <a:r>
              <a:rPr lang="en-US" sz="1800"/>
              <a:t>Hosted</a:t>
            </a:r>
            <a:br>
              <a:rPr lang="en-US" sz="1800"/>
            </a:br>
            <a:r>
              <a:rPr lang="en-US" sz="1800"/>
              <a:t>in </a:t>
            </a:r>
            <a:br>
              <a:rPr lang="en-US" sz="1800"/>
            </a:br>
            <a:r>
              <a:rPr lang="en-US" sz="1800"/>
              <a:t>Teams</a:t>
            </a:r>
          </a:p>
        </p:txBody>
      </p:sp>
      <p:sp>
        <p:nvSpPr>
          <p:cNvPr id="26" name="Oval 25">
            <a:extLst>
              <a:ext uri="{FF2B5EF4-FFF2-40B4-BE49-F238E27FC236}">
                <a16:creationId xmlns:a16="http://schemas.microsoft.com/office/drawing/2014/main" id="{A3E91AC2-7871-4E94-98E5-CA1E253700FD}"/>
              </a:ext>
            </a:extLst>
          </p:cNvPr>
          <p:cNvSpPr/>
          <p:nvPr userDrawn="1"/>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E7F17EF-E2C7-4C2C-BF9A-C933FF7BCE53}"/>
              </a:ext>
            </a:extLst>
          </p:cNvPr>
          <p:cNvSpPr txBox="1"/>
          <p:nvPr userDrawn="1"/>
        </p:nvSpPr>
        <p:spPr>
          <a:xfrm>
            <a:off x="8229438" y="3847126"/>
            <a:ext cx="1797164" cy="553998"/>
          </a:xfrm>
          <a:prstGeom prst="rect">
            <a:avLst/>
          </a:prstGeom>
          <a:noFill/>
        </p:spPr>
        <p:txBody>
          <a:bodyPr wrap="square" lIns="0" tIns="0" rIns="0" bIns="0" rtlCol="0">
            <a:spAutoFit/>
          </a:bodyPr>
          <a:lstStyle/>
          <a:p>
            <a:pPr algn="ctr"/>
            <a:r>
              <a:rPr lang="en-US" sz="1800"/>
              <a:t>creating </a:t>
            </a:r>
            <a:br>
              <a:rPr lang="en-US" sz="1800"/>
            </a:br>
            <a:r>
              <a:rPr lang="en-US" sz="1800"/>
              <a:t>a to-do`</a:t>
            </a:r>
          </a:p>
        </p:txBody>
      </p:sp>
      <p:sp>
        <p:nvSpPr>
          <p:cNvPr id="28" name="Oval 27">
            <a:extLst>
              <a:ext uri="{FF2B5EF4-FFF2-40B4-BE49-F238E27FC236}">
                <a16:creationId xmlns:a16="http://schemas.microsoft.com/office/drawing/2014/main" id="{91E253DD-0BEC-4E82-B4BE-B6011E4F9134}"/>
              </a:ext>
            </a:extLst>
          </p:cNvPr>
          <p:cNvSpPr/>
          <p:nvPr userDrawn="1"/>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37C833AE-9A74-4E28-B136-740817152525}"/>
              </a:ext>
            </a:extLst>
          </p:cNvPr>
          <p:cNvSpPr txBox="1"/>
          <p:nvPr userDrawn="1"/>
        </p:nvSpPr>
        <p:spPr>
          <a:xfrm>
            <a:off x="3057084" y="3867432"/>
            <a:ext cx="1797164" cy="553998"/>
          </a:xfrm>
          <a:prstGeom prst="rect">
            <a:avLst/>
          </a:prstGeom>
          <a:noFill/>
        </p:spPr>
        <p:txBody>
          <a:bodyPr wrap="square" lIns="0" tIns="0" rIns="0" bIns="0" rtlCol="0">
            <a:spAutoFit/>
          </a:bodyPr>
          <a:lstStyle/>
          <a:p>
            <a:pPr algn="ctr"/>
            <a:r>
              <a:rPr lang="en-US" sz="1800"/>
              <a:t>scheduling a discussion</a:t>
            </a:r>
          </a:p>
        </p:txBody>
      </p:sp>
      <p:sp>
        <p:nvSpPr>
          <p:cNvPr id="30" name="Oval 29">
            <a:extLst>
              <a:ext uri="{FF2B5EF4-FFF2-40B4-BE49-F238E27FC236}">
                <a16:creationId xmlns:a16="http://schemas.microsoft.com/office/drawing/2014/main" id="{327A17A7-1D1D-4977-9EE1-D96BB53D7E88}"/>
              </a:ext>
            </a:extLst>
          </p:cNvPr>
          <p:cNvSpPr/>
          <p:nvPr userDrawn="1"/>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46D6B5CF-0E09-43EF-967B-BC7B8FE248C9}"/>
              </a:ext>
            </a:extLst>
          </p:cNvPr>
          <p:cNvSpPr txBox="1"/>
          <p:nvPr userDrawn="1"/>
        </p:nvSpPr>
        <p:spPr>
          <a:xfrm>
            <a:off x="4232367" y="5605547"/>
            <a:ext cx="1797164" cy="553998"/>
          </a:xfrm>
          <a:prstGeom prst="rect">
            <a:avLst/>
          </a:prstGeom>
          <a:noFill/>
        </p:spPr>
        <p:txBody>
          <a:bodyPr wrap="square" lIns="0" tIns="0" rIns="0" bIns="0" rtlCol="0">
            <a:spAutoFit/>
          </a:bodyPr>
          <a:lstStyle/>
          <a:p>
            <a:pPr algn="ctr"/>
            <a:r>
              <a:rPr lang="en-US" sz="1800"/>
              <a:t>archiving the document</a:t>
            </a:r>
          </a:p>
        </p:txBody>
      </p:sp>
      <p:sp>
        <p:nvSpPr>
          <p:cNvPr id="32" name="Oval 31">
            <a:extLst>
              <a:ext uri="{FF2B5EF4-FFF2-40B4-BE49-F238E27FC236}">
                <a16:creationId xmlns:a16="http://schemas.microsoft.com/office/drawing/2014/main" id="{3EF2F8D6-514D-488F-B67C-CF09896788C5}"/>
              </a:ext>
            </a:extLst>
          </p:cNvPr>
          <p:cNvSpPr/>
          <p:nvPr userDrawn="1"/>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6465047-8488-4486-8CBF-776B0268EB59}"/>
              </a:ext>
            </a:extLst>
          </p:cNvPr>
          <p:cNvSpPr txBox="1"/>
          <p:nvPr userDrawn="1"/>
        </p:nvSpPr>
        <p:spPr>
          <a:xfrm>
            <a:off x="1383724" y="5608427"/>
            <a:ext cx="1797164" cy="553998"/>
          </a:xfrm>
          <a:prstGeom prst="rect">
            <a:avLst/>
          </a:prstGeom>
          <a:noFill/>
        </p:spPr>
        <p:txBody>
          <a:bodyPr wrap="square" lIns="0" tIns="0" rIns="0" bIns="0" rtlCol="0">
            <a:spAutoFit/>
          </a:bodyPr>
          <a:lstStyle/>
          <a:p>
            <a:pPr algn="ctr"/>
            <a:r>
              <a:rPr lang="en-US" sz="1800"/>
              <a:t>approving an update</a:t>
            </a:r>
          </a:p>
        </p:txBody>
      </p:sp>
      <p:pic>
        <p:nvPicPr>
          <p:cNvPr id="34" name="Picture 33">
            <a:extLst>
              <a:ext uri="{FF2B5EF4-FFF2-40B4-BE49-F238E27FC236}">
                <a16:creationId xmlns:a16="http://schemas.microsoft.com/office/drawing/2014/main" id="{E4216F8D-7E97-49FD-9357-32F17659BD1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246486" y="2162026"/>
            <a:ext cx="984248" cy="984248"/>
          </a:xfrm>
          <a:prstGeom prst="rect">
            <a:avLst/>
          </a:prstGeom>
        </p:spPr>
      </p:pic>
      <p:pic>
        <p:nvPicPr>
          <p:cNvPr id="35" name="Picture 34" descr="A picture containing sign&#10;&#10;Description automatically generated">
            <a:extLst>
              <a:ext uri="{FF2B5EF4-FFF2-40B4-BE49-F238E27FC236}">
                <a16:creationId xmlns:a16="http://schemas.microsoft.com/office/drawing/2014/main" id="{93A2BF5F-A632-4D49-93FF-29776C50EDEE}"/>
              </a:ext>
            </a:extLst>
          </p:cNvPr>
          <p:cNvPicPr>
            <a:picLocks noChangeAspect="1"/>
          </p:cNvPicPr>
          <p:nvPr userDrawn="1"/>
        </p:nvPicPr>
        <p:blipFill>
          <a:blip r:embed="rId3"/>
          <a:stretch>
            <a:fillRect/>
          </a:stretch>
        </p:blipFill>
        <p:spPr>
          <a:xfrm>
            <a:off x="8730067" y="2146186"/>
            <a:ext cx="1061974" cy="1061974"/>
          </a:xfrm>
          <a:prstGeom prst="rect">
            <a:avLst/>
          </a:prstGeom>
        </p:spPr>
      </p:pic>
      <p:pic>
        <p:nvPicPr>
          <p:cNvPr id="36" name="Picture 6" descr="See the source image">
            <a:extLst>
              <a:ext uri="{FF2B5EF4-FFF2-40B4-BE49-F238E27FC236}">
                <a16:creationId xmlns:a16="http://schemas.microsoft.com/office/drawing/2014/main" id="{B7B1F81A-2852-45DC-A35E-45F6C6B30E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 logo&#10;&#10;Description automatically generated">
            <a:extLst>
              <a:ext uri="{FF2B5EF4-FFF2-40B4-BE49-F238E27FC236}">
                <a16:creationId xmlns:a16="http://schemas.microsoft.com/office/drawing/2014/main" id="{A0492890-2FAA-4EC8-8228-D0A7092A56B8}"/>
              </a:ext>
            </a:extLst>
          </p:cNvPr>
          <p:cNvPicPr>
            <a:picLocks noChangeAspect="1"/>
          </p:cNvPicPr>
          <p:nvPr userDrawn="1"/>
        </p:nvPicPr>
        <p:blipFill>
          <a:blip r:embed="rId5"/>
          <a:stretch>
            <a:fillRect/>
          </a:stretch>
        </p:blipFill>
        <p:spPr>
          <a:xfrm>
            <a:off x="4745135" y="3919107"/>
            <a:ext cx="1042762" cy="1042762"/>
          </a:xfrm>
          <a:prstGeom prst="rect">
            <a:avLst/>
          </a:prstGeom>
        </p:spPr>
      </p:pic>
      <p:pic>
        <p:nvPicPr>
          <p:cNvPr id="38" name="Picture 37" descr="A close up of a logo&#10;&#10;Description automatically generated">
            <a:extLst>
              <a:ext uri="{FF2B5EF4-FFF2-40B4-BE49-F238E27FC236}">
                <a16:creationId xmlns:a16="http://schemas.microsoft.com/office/drawing/2014/main" id="{85B6A86D-367F-4723-A8AA-9DE036635D40}"/>
              </a:ext>
            </a:extLst>
          </p:cNvPr>
          <p:cNvPicPr>
            <a:picLocks noChangeAspect="1"/>
          </p:cNvPicPr>
          <p:nvPr userDrawn="1"/>
        </p:nvPicPr>
        <p:blipFill>
          <a:blip r:embed="rId5"/>
          <a:stretch>
            <a:fillRect/>
          </a:stretch>
        </p:blipFill>
        <p:spPr>
          <a:xfrm>
            <a:off x="2093482" y="3900049"/>
            <a:ext cx="1042762" cy="1042762"/>
          </a:xfrm>
          <a:prstGeom prst="rect">
            <a:avLst/>
          </a:prstGeom>
        </p:spPr>
      </p:pic>
      <p:pic>
        <p:nvPicPr>
          <p:cNvPr id="39" name="Picture 2" descr="See the source image">
            <a:extLst>
              <a:ext uri="{FF2B5EF4-FFF2-40B4-BE49-F238E27FC236}">
                <a16:creationId xmlns:a16="http://schemas.microsoft.com/office/drawing/2014/main" id="{7A26AD50-BD09-4C2E-925A-1A9BCC33AD4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gn&#10;&#10;Description automatically generated">
            <a:extLst>
              <a:ext uri="{FF2B5EF4-FFF2-40B4-BE49-F238E27FC236}">
                <a16:creationId xmlns:a16="http://schemas.microsoft.com/office/drawing/2014/main" id="{F5351AB4-F1B0-4071-9898-52A6AEBED0D8}"/>
              </a:ext>
            </a:extLst>
          </p:cNvPr>
          <p:cNvPicPr>
            <a:picLocks noChangeAspect="1"/>
          </p:cNvPicPr>
          <p:nvPr userDrawn="1"/>
        </p:nvPicPr>
        <p:blipFill>
          <a:blip r:embed="rId3"/>
          <a:stretch>
            <a:fillRect/>
          </a:stretch>
        </p:blipFill>
        <p:spPr>
          <a:xfrm>
            <a:off x="6055873" y="5684273"/>
            <a:ext cx="1061974" cy="1061974"/>
          </a:xfrm>
          <a:prstGeom prst="rect">
            <a:avLst/>
          </a:prstGeom>
        </p:spPr>
      </p:pic>
      <p:sp>
        <p:nvSpPr>
          <p:cNvPr id="41" name="TextBox 40">
            <a:extLst>
              <a:ext uri="{FF2B5EF4-FFF2-40B4-BE49-F238E27FC236}">
                <a16:creationId xmlns:a16="http://schemas.microsoft.com/office/drawing/2014/main" id="{8D0B1BDA-DEFA-428A-B763-1400FCFD940C}"/>
              </a:ext>
            </a:extLst>
          </p:cNvPr>
          <p:cNvSpPr txBox="1"/>
          <p:nvPr userDrawn="1"/>
        </p:nvSpPr>
        <p:spPr>
          <a:xfrm>
            <a:off x="30130" y="2404715"/>
            <a:ext cx="1169424" cy="276999"/>
          </a:xfrm>
          <a:prstGeom prst="rect">
            <a:avLst/>
          </a:prstGeom>
          <a:noFill/>
        </p:spPr>
        <p:txBody>
          <a:bodyPr wrap="square" lIns="0" tIns="0" rIns="0" bIns="0" rtlCol="0">
            <a:spAutoFit/>
          </a:bodyPr>
          <a:lstStyle/>
          <a:p>
            <a:pPr algn="ctr"/>
            <a:r>
              <a:rPr lang="en-US" sz="1800"/>
              <a:t>user</a:t>
            </a:r>
          </a:p>
        </p:txBody>
      </p:sp>
      <p:sp>
        <p:nvSpPr>
          <p:cNvPr id="42" name="Right Brace 41">
            <a:extLst>
              <a:ext uri="{FF2B5EF4-FFF2-40B4-BE49-F238E27FC236}">
                <a16:creationId xmlns:a16="http://schemas.microsoft.com/office/drawing/2014/main" id="{2309F83B-577A-4C40-A180-924376259094}"/>
              </a:ext>
            </a:extLst>
          </p:cNvPr>
          <p:cNvSpPr/>
          <p:nvPr userDrawn="1"/>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7EBC0D15-C2DC-48F3-A1AF-A97C4BDD002D}"/>
              </a:ext>
            </a:extLst>
          </p:cNvPr>
          <p:cNvSpPr txBox="1"/>
          <p:nvPr userDrawn="1"/>
        </p:nvSpPr>
        <p:spPr>
          <a:xfrm>
            <a:off x="5665663" y="3854732"/>
            <a:ext cx="1797164" cy="553998"/>
          </a:xfrm>
          <a:prstGeom prst="rect">
            <a:avLst/>
          </a:prstGeom>
          <a:noFill/>
        </p:spPr>
        <p:txBody>
          <a:bodyPr wrap="square" lIns="0" tIns="0" rIns="0" bIns="0" rtlCol="0">
            <a:spAutoFit/>
          </a:bodyPr>
          <a:lstStyle/>
          <a:p>
            <a:pPr algn="ctr"/>
            <a:r>
              <a:rPr lang="en-US" sz="1800"/>
              <a:t>sending a notification</a:t>
            </a:r>
          </a:p>
        </p:txBody>
      </p:sp>
      <p:pic>
        <p:nvPicPr>
          <p:cNvPr id="44" name="Picture 2">
            <a:extLst>
              <a:ext uri="{FF2B5EF4-FFF2-40B4-BE49-F238E27FC236}">
                <a16:creationId xmlns:a16="http://schemas.microsoft.com/office/drawing/2014/main" id="{794C7112-7480-4BAF-AC3E-4FFE9A5B794B}"/>
              </a:ext>
              <a:ext uri="{C183D7F6-B498-43B3-948B-1728B52AA6E4}">
                <adec:decorative xmlns:adec="http://schemas.microsoft.com/office/drawing/2017/decorative" val="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AC02F191-56FD-481F-893B-367FC2D734A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4003" y="2372447"/>
            <a:ext cx="539897" cy="539897"/>
          </a:xfrm>
          <a:prstGeom prst="rect">
            <a:avLst/>
          </a:prstGeom>
        </p:spPr>
      </p:pic>
      <p:sp>
        <p:nvSpPr>
          <p:cNvPr id="46" name="TextBox 45">
            <a:extLst>
              <a:ext uri="{FF2B5EF4-FFF2-40B4-BE49-F238E27FC236}">
                <a16:creationId xmlns:a16="http://schemas.microsoft.com/office/drawing/2014/main" id="{13C40A7E-A99F-4F54-BC05-753EB1F9DB6F}"/>
              </a:ext>
            </a:extLst>
          </p:cNvPr>
          <p:cNvSpPr txBox="1"/>
          <p:nvPr userDrawn="1"/>
        </p:nvSpPr>
        <p:spPr>
          <a:xfrm>
            <a:off x="10806517" y="5118995"/>
            <a:ext cx="1797164" cy="830997"/>
          </a:xfrm>
          <a:prstGeom prst="rect">
            <a:avLst/>
          </a:prstGeom>
          <a:noFill/>
        </p:spPr>
        <p:txBody>
          <a:bodyPr wrap="square" lIns="0" tIns="0" rIns="0" bIns="0" rtlCol="0">
            <a:spAutoFit/>
          </a:bodyPr>
          <a:lstStyle/>
          <a:p>
            <a:pPr algn="ctr"/>
            <a:r>
              <a:rPr lang="en-US" sz="1800"/>
              <a:t>APIs </a:t>
            </a:r>
            <a:br>
              <a:rPr lang="en-US" sz="1800"/>
            </a:br>
            <a:r>
              <a:rPr lang="en-US" sz="1800"/>
              <a:t>via </a:t>
            </a:r>
            <a:br>
              <a:rPr lang="en-US" sz="1800"/>
            </a:br>
            <a:r>
              <a:rPr lang="en-US" sz="1800"/>
              <a:t>Graph</a:t>
            </a:r>
          </a:p>
        </p:txBody>
      </p:sp>
    </p:spTree>
    <p:extLst>
      <p:ext uri="{BB962C8B-B14F-4D97-AF65-F5344CB8AC3E}">
        <p14:creationId xmlns:p14="http://schemas.microsoft.com/office/powerpoint/2010/main" val="356214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animBg="1"/>
      <p:bldP spid="4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41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198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5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0504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882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4679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09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33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77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251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595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883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2600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3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92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416224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42198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85472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8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3.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0615858"/>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hyperlink" Target="https://docs.microsoft.com/en-us/learn/browse/?products=m365&amp;resource_type=learning%20path&amp;roles=developer" TargetMode="External"/><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hyperlink" Target="https://docs.microsoft.com/en-us/learn/certifications/exams/ms-600" TargetMode="External"/><Relationship Id="rId5" Type="http://schemas.openxmlformats.org/officeDocument/2006/relationships/hyperlink" Target="https://developer.microsoft.com/Microsoft-365" TargetMode="External"/><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https://docs.microsoft.com/en-us/learn/m365-developer/understand-office-add-ins-fundamentals/media/overview-with-app-dialo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9.tiff"/></Relationships>
</file>

<file path=ppt/slides/_rels/slide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t>Office </a:t>
            </a:r>
            <a:r>
              <a:rPr lang="ko-kr" b="1" dirty="0">
                <a:latin typeface="Malgun Gothic" panose="020B0503020000020004" pitchFamily="34" charset="-127"/>
                <a:ea typeface="Malgun Gothic" panose="020B0503020000020004" pitchFamily="34" charset="-127"/>
              </a:rPr>
              <a:t>확장</a:t>
            </a:r>
            <a:endParaRPr lang="en-US" b="1" dirty="0">
              <a:solidFill>
                <a:schemeClr val="tx1"/>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400" dirty="0"/>
              <a:t>Office </a:t>
            </a:r>
            <a:r>
              <a:rPr lang="ko-kr" sz="2400" dirty="0">
                <a:latin typeface="Malgun Gothic" panose="020B0503020000020004" pitchFamily="34" charset="-127"/>
                <a:ea typeface="Malgun Gothic" panose="020B0503020000020004" pitchFamily="34" charset="-127"/>
              </a:rPr>
              <a:t>추가 기능</a:t>
            </a:r>
          </a:p>
          <a:p>
            <a:pPr marL="342900" indent="-342900">
              <a:buFont typeface="Arial" panose="020B0604020202020204" pitchFamily="34" charset="0"/>
              <a:buChar char="•"/>
            </a:pPr>
            <a:r>
              <a:rPr lang="ko-kr" sz="2400" dirty="0"/>
              <a:t>Office JS API</a:t>
            </a:r>
          </a:p>
          <a:p>
            <a:pPr marL="342900" indent="-342900">
              <a:buFont typeface="Arial" panose="020B0604020202020204" pitchFamily="34" charset="0"/>
              <a:buChar char="•"/>
            </a:pPr>
            <a:r>
              <a:rPr lang="ko-kr" altLang="en-US" sz="2400" dirty="0">
                <a:latin typeface="Malgun Gothic" panose="020B0503020000020004" pitchFamily="34" charset="-127"/>
                <a:ea typeface="Malgun Gothic" panose="020B0503020000020004" pitchFamily="34" charset="-127"/>
              </a:rPr>
              <a:t>추가 기능 사용자 지정</a:t>
            </a:r>
          </a:p>
          <a:p>
            <a:pPr marL="342900" indent="-342900">
              <a:buFont typeface="Arial" panose="020B0604020202020204" pitchFamily="34" charset="0"/>
              <a:buChar char="•"/>
            </a:pPr>
            <a:r>
              <a:rPr lang="ko-kr" sz="2400" dirty="0"/>
              <a:t>Office </a:t>
            </a:r>
            <a:r>
              <a:rPr lang="ko-kr" altLang="en-US" sz="2400" dirty="0">
                <a:latin typeface="Malgun Gothic" panose="020B0503020000020004" pitchFamily="34" charset="-127"/>
                <a:ea typeface="Malgun Gothic" panose="020B0503020000020004" pitchFamily="34" charset="-127"/>
              </a:rPr>
              <a:t>추가 기능에 대한 테스트</a:t>
            </a:r>
            <a:r>
              <a:rPr lang="en-US" altLang="ko-KR" sz="2400" dirty="0">
                <a:latin typeface="Malgun Gothic" panose="020B0503020000020004" pitchFamily="34" charset="-127"/>
                <a:ea typeface="Malgun Gothic" panose="020B0503020000020004" pitchFamily="34" charset="-127"/>
              </a:rPr>
              <a:t>, </a:t>
            </a:r>
            <a:r>
              <a:rPr lang="ko-kr" altLang="en-US" sz="2400" dirty="0">
                <a:latin typeface="Malgun Gothic" panose="020B0503020000020004" pitchFamily="34" charset="-127"/>
                <a:ea typeface="Malgun Gothic" panose="020B0503020000020004" pitchFamily="34" charset="-127"/>
              </a:rPr>
              <a:t>디버그 및 배포 옵션 </a:t>
            </a:r>
          </a:p>
          <a:p>
            <a:pPr marL="342900" indent="-342900">
              <a:buFont typeface="Arial" panose="020B0604020202020204" pitchFamily="34" charset="0"/>
              <a:buChar char="•"/>
            </a:pPr>
            <a:r>
              <a:rPr lang="ko-kr" altLang="en-US" sz="2400" dirty="0">
                <a:latin typeface="Malgun Gothic" panose="020B0503020000020004" pitchFamily="34" charset="-127"/>
                <a:ea typeface="Malgun Gothic" panose="020B0503020000020004" pitchFamily="34" charset="-127"/>
              </a:rPr>
              <a:t>실행 </a:t>
            </a:r>
            <a:r>
              <a:rPr lang="ko-kr" altLang="en-US" sz="2400">
                <a:latin typeface="Malgun Gothic" panose="020B0503020000020004" pitchFamily="34" charset="-127"/>
                <a:ea typeface="Malgun Gothic" panose="020B0503020000020004" pitchFamily="34" charset="-127"/>
              </a:rPr>
              <a:t>가능한 메시지</a:t>
            </a:r>
            <a:endParaRPr lang="ko-kr" altLang="en-US" sz="24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962642" y="2950359"/>
            <a:ext cx="6914919" cy="954107"/>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a:rPr>
              <a:t>Office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추가 기능의 기본 구성 요소 및 유형 이해</a:t>
            </a:r>
          </a:p>
        </p:txBody>
      </p:sp>
    </p:spTree>
    <p:extLst>
      <p:ext uri="{BB962C8B-B14F-4D97-AF65-F5344CB8AC3E}">
        <p14:creationId xmlns:p14="http://schemas.microsoft.com/office/powerpoint/2010/main" val="2908455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894178"/>
            <a:ext cx="9144000" cy="553998"/>
          </a:xfrm>
        </p:spPr>
        <p:txBody>
          <a:bodyPr/>
          <a:lstStyle/>
          <a:p>
            <a:r>
              <a:rPr lang="ko-kr"/>
              <a:t>Office JavaScript API</a:t>
            </a:r>
          </a:p>
        </p:txBody>
      </p:sp>
    </p:spTree>
    <p:extLst>
      <p:ext uri="{BB962C8B-B14F-4D97-AF65-F5344CB8AC3E}">
        <p14:creationId xmlns:p14="http://schemas.microsoft.com/office/powerpoint/2010/main" val="33330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 프로그래밍 모델</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ko-kr" dirty="0"/>
              <a:t>Office </a:t>
            </a:r>
            <a:r>
              <a:rPr lang="ko-kr" dirty="0">
                <a:latin typeface="Malgun Gothic" panose="020B0503020000020004" pitchFamily="34" charset="-127"/>
                <a:ea typeface="Malgun Gothic" panose="020B0503020000020004" pitchFamily="34" charset="-127"/>
              </a:rPr>
              <a:t>추가 기능 프로그래밍 모델은 두 </a:t>
            </a:r>
            <a:r>
              <a:rPr lang="ko-kr" dirty="0"/>
              <a:t>JavaScript </a:t>
            </a:r>
            <a:r>
              <a:rPr lang="ko-kr" dirty="0">
                <a:latin typeface="Malgun Gothic" panose="020B0503020000020004" pitchFamily="34" charset="-127"/>
                <a:ea typeface="Malgun Gothic" panose="020B0503020000020004" pitchFamily="34" charset="-127"/>
              </a:rPr>
              <a:t>개체 모델을 사용합니다.</a:t>
            </a:r>
          </a:p>
          <a:p>
            <a:r>
              <a:rPr lang="ko-kr" dirty="0">
                <a:latin typeface="Malgun Gothic" panose="020B0503020000020004" pitchFamily="34" charset="-127"/>
                <a:ea typeface="Malgun Gothic" panose="020B0503020000020004" pitchFamily="34" charset="-127"/>
              </a:rPr>
              <a:t>호스트별 </a:t>
            </a:r>
            <a:r>
              <a:rPr lang="ko-kr" dirty="0">
                <a:latin typeface="Segoe UI Semilight" panose="020B0402040204020203" pitchFamily="34" charset="0"/>
              </a:rPr>
              <a:t>JavaScript API</a:t>
            </a:r>
          </a:p>
          <a:p>
            <a:pPr lvl="1"/>
            <a:r>
              <a:rPr lang="ko-kr" dirty="0">
                <a:latin typeface="Malgun Gothic" panose="020B0503020000020004" pitchFamily="34" charset="-127"/>
                <a:ea typeface="Malgun Gothic" panose="020B0503020000020004" pitchFamily="34" charset="-127"/>
              </a:rPr>
              <a:t>호스트 애플리케이션의 특정 요소에 액세스하는 데 사용할 수 있는 강력한 형식의 개체를 제공하는 Excel 및 </a:t>
            </a:r>
            <a:r>
              <a:rPr lang="ko-kr" dirty="0"/>
              <a:t>Word</a:t>
            </a:r>
            <a:r>
              <a:rPr lang="ko-kr" dirty="0">
                <a:latin typeface="Malgun Gothic" panose="020B0503020000020004" pitchFamily="34" charset="-127"/>
                <a:ea typeface="Malgun Gothic" panose="020B0503020000020004" pitchFamily="34" charset="-127"/>
              </a:rPr>
              <a:t>의 호스트별 </a:t>
            </a:r>
            <a:r>
              <a:rPr lang="ko-kr" dirty="0"/>
              <a:t>API</a:t>
            </a:r>
            <a:r>
              <a:rPr lang="ko-kr" dirty="0">
                <a:latin typeface="Malgun Gothic" panose="020B0503020000020004" pitchFamily="34" charset="-127"/>
                <a:ea typeface="Malgun Gothic" panose="020B0503020000020004" pitchFamily="34" charset="-127"/>
              </a:rPr>
              <a:t>입니다.</a:t>
            </a:r>
          </a:p>
          <a:p>
            <a:r>
              <a:rPr lang="ko-kr" dirty="0">
                <a:latin typeface="Malgun Gothic" panose="020B0503020000020004" pitchFamily="34" charset="-127"/>
                <a:ea typeface="Malgun Gothic" panose="020B0503020000020004" pitchFamily="34" charset="-127"/>
              </a:rPr>
              <a:t>일반 </a:t>
            </a:r>
            <a:r>
              <a:rPr lang="ko-kr" dirty="0">
                <a:latin typeface="Segoe UI Semilight" panose="020B0402040204020203" pitchFamily="34" charset="0"/>
              </a:rPr>
              <a:t>API</a:t>
            </a:r>
          </a:p>
          <a:p>
            <a:pPr lvl="1"/>
            <a:r>
              <a:rPr lang="ko-kr" dirty="0">
                <a:latin typeface="Malgun Gothic" panose="020B0503020000020004" pitchFamily="34" charset="-127"/>
                <a:ea typeface="Malgun Gothic" panose="020B0503020000020004" pitchFamily="34" charset="-127"/>
              </a:rPr>
              <a:t>다음과 같은 기능에 액세스할 수 있습니다.</a:t>
            </a:r>
          </a:p>
          <a:p>
            <a:pPr lvl="2"/>
            <a:r>
              <a:rPr lang="ko-kr" dirty="0"/>
              <a:t>UI</a:t>
            </a:r>
          </a:p>
          <a:p>
            <a:pPr lvl="2"/>
            <a:r>
              <a:rPr lang="ko-kr" dirty="0">
                <a:latin typeface="Malgun Gothic" panose="020B0503020000020004" pitchFamily="34" charset="-127"/>
                <a:ea typeface="Malgun Gothic" panose="020B0503020000020004" pitchFamily="34" charset="-127"/>
              </a:rPr>
              <a:t>대화 상자</a:t>
            </a:r>
          </a:p>
          <a:p>
            <a:pPr lvl="2"/>
            <a:r>
              <a:rPr lang="ko-kr" dirty="0">
                <a:latin typeface="Malgun Gothic" panose="020B0503020000020004" pitchFamily="34" charset="-127"/>
                <a:ea typeface="Malgun Gothic" panose="020B0503020000020004" pitchFamily="34" charset="-127"/>
              </a:rPr>
              <a:t>여러 유형의 </a:t>
            </a:r>
            <a:r>
              <a:rPr lang="ko-kr" dirty="0"/>
              <a:t>Office </a:t>
            </a:r>
            <a:r>
              <a:rPr lang="ko-kr" dirty="0">
                <a:latin typeface="Malgun Gothic" panose="020B0503020000020004" pitchFamily="34" charset="-127"/>
                <a:ea typeface="Malgun Gothic" panose="020B0503020000020004" pitchFamily="34" charset="-127"/>
              </a:rPr>
              <a:t>애플리케이션에 공통되는 클라이언트 설정</a:t>
            </a:r>
          </a:p>
          <a:p>
            <a:endParaRPr lang="en-US" dirty="0"/>
          </a:p>
        </p:txBody>
      </p:sp>
    </p:spTree>
    <p:extLst>
      <p:ext uri="{BB962C8B-B14F-4D97-AF65-F5344CB8AC3E}">
        <p14:creationId xmlns:p14="http://schemas.microsoft.com/office/powerpoint/2010/main" val="2311649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ko-kr" dirty="0"/>
              <a:t>Office </a:t>
            </a:r>
            <a:r>
              <a:rPr lang="ko-kr" b="1" dirty="0">
                <a:latin typeface="Malgun Gothic" panose="020B0503020000020004" pitchFamily="34" charset="-127"/>
                <a:ea typeface="Malgun Gothic" panose="020B0503020000020004" pitchFamily="34" charset="-127"/>
              </a:rPr>
              <a:t>추가 기능 개발자 도구 </a:t>
            </a:r>
            <a:br>
              <a:rPr b="1" dirty="0">
                <a:latin typeface="Malgun Gothic" panose="020B0503020000020004" pitchFamily="34" charset="-127"/>
                <a:ea typeface="Malgun Gothic" panose="020B0503020000020004" pitchFamily="34" charset="-127"/>
              </a:rPr>
            </a:br>
            <a:br>
              <a:rPr b="1" dirty="0">
                <a:latin typeface="Malgun Gothic" panose="020B0503020000020004" pitchFamily="34" charset="-127"/>
                <a:ea typeface="Malgun Gothic" panose="020B0503020000020004" pitchFamily="34" charset="-127"/>
              </a:rPr>
            </a:br>
            <a:endParaRPr lang="en-US" b="1" dirty="0">
              <a:latin typeface="Malgun Gothic" panose="020B0503020000020004" pitchFamily="34" charset="-127"/>
              <a:ea typeface="Malgun Gothic" panose="020B0503020000020004" pitchFamily="34" charset="-127"/>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r>
              <a:rPr lang="ko-kr" dirty="0">
                <a:latin typeface="Segoe UI Semilight" panose="020B0402040204020203" pitchFamily="34" charset="0"/>
              </a:rPr>
              <a:t>Office JavaScript API </a:t>
            </a:r>
            <a:r>
              <a:rPr lang="ko-kr" dirty="0">
                <a:latin typeface="Malgun Gothic" panose="020B0503020000020004" pitchFamily="34" charset="-127"/>
                <a:ea typeface="Malgun Gothic" panose="020B0503020000020004" pitchFamily="34" charset="-127"/>
              </a:rPr>
              <a:t>요구 사항 집합</a:t>
            </a:r>
          </a:p>
          <a:p>
            <a:r>
              <a:rPr lang="ko-kr" dirty="0">
                <a:latin typeface="Segoe UI Semilight" panose="020B0402040204020203" pitchFamily="34" charset="0"/>
              </a:rPr>
              <a:t>Office JavaScript API </a:t>
            </a:r>
            <a:r>
              <a:rPr lang="ko-kr" dirty="0">
                <a:latin typeface="Malgun Gothic" panose="020B0503020000020004" pitchFamily="34" charset="-127"/>
                <a:ea typeface="Malgun Gothic" panose="020B0503020000020004" pitchFamily="34" charset="-127"/>
              </a:rPr>
              <a:t>사용 </a:t>
            </a:r>
          </a:p>
          <a:p>
            <a:r>
              <a:rPr lang="ko-kr" dirty="0">
                <a:latin typeface="Malgun Gothic" panose="020B0503020000020004" pitchFamily="34" charset="-127"/>
                <a:ea typeface="Malgun Gothic" panose="020B0503020000020004" pitchFamily="34" charset="-127"/>
              </a:rPr>
              <a:t>프록시 개체를 사용하여 비동기 호출 </a:t>
            </a:r>
          </a:p>
        </p:txBody>
      </p:sp>
      <p:pic>
        <p:nvPicPr>
          <p:cNvPr id="7" name="Picture 6">
            <a:extLst>
              <a:ext uri="{FF2B5EF4-FFF2-40B4-BE49-F238E27FC236}">
                <a16:creationId xmlns:a16="http://schemas.microsoft.com/office/drawing/2014/main" id="{B7B4164E-9DB1-7940-90B3-20F82B3914C7}"/>
              </a:ext>
            </a:extLst>
          </p:cNvPr>
          <p:cNvPicPr>
            <a:picLocks noChangeAspect="1"/>
          </p:cNvPicPr>
          <p:nvPr/>
        </p:nvPicPr>
        <p:blipFill>
          <a:blip r:embed="rId3"/>
          <a:srcRect/>
          <a:stretch/>
        </p:blipFill>
        <p:spPr>
          <a:xfrm>
            <a:off x="6093460" y="3328662"/>
            <a:ext cx="5486400" cy="2706378"/>
          </a:xfrm>
          <a:prstGeom prst="rect">
            <a:avLst/>
          </a:prstGeom>
        </p:spPr>
      </p:pic>
    </p:spTree>
    <p:extLst>
      <p:ext uri="{BB962C8B-B14F-4D97-AF65-F5344CB8AC3E}">
        <p14:creationId xmlns:p14="http://schemas.microsoft.com/office/powerpoint/2010/main" val="754041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a:t>Excel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344056"/>
            <a:ext cx="5298803" cy="5238258"/>
          </a:xfrm>
        </p:spPr>
        <p:txBody>
          <a:bodyPr>
            <a:normAutofit fontScale="55000" lnSpcReduction="20000"/>
          </a:bodyPr>
          <a:lstStyle/>
          <a:p>
            <a:pPr>
              <a:lnSpc>
                <a:spcPct val="120000"/>
              </a:lnSpc>
            </a:pPr>
            <a:r>
              <a:rPr lang="ko-kr" sz="4400" dirty="0">
                <a:latin typeface="Malgun Gothic" panose="020B0503020000020004" pitchFamily="34" charset="-127"/>
                <a:ea typeface="Malgun Gothic" panose="020B0503020000020004" pitchFamily="34" charset="-127"/>
              </a:rPr>
              <a:t>개체 모델:</a:t>
            </a:r>
          </a:p>
          <a:p>
            <a:pPr lvl="1">
              <a:lnSpc>
                <a:spcPct val="120000"/>
              </a:lnSpc>
            </a:pPr>
            <a:r>
              <a:rPr lang="ko-kr" sz="3300" dirty="0">
                <a:latin typeface="Malgun Gothic" panose="020B0503020000020004" pitchFamily="34" charset="-127"/>
                <a:ea typeface="Malgun Gothic" panose="020B0503020000020004" pitchFamily="34" charset="-127"/>
              </a:rPr>
              <a:t>통합 문서에는 하나 이상의 워크시트가 포함되어 있습니다.</a:t>
            </a:r>
          </a:p>
          <a:p>
            <a:pPr lvl="1">
              <a:lnSpc>
                <a:spcPct val="120000"/>
              </a:lnSpc>
            </a:pPr>
            <a:r>
              <a:rPr lang="ko-kr" sz="3300" dirty="0">
                <a:latin typeface="Malgun Gothic" panose="020B0503020000020004" pitchFamily="34" charset="-127"/>
                <a:ea typeface="Malgun Gothic" panose="020B0503020000020004" pitchFamily="34" charset="-127"/>
              </a:rPr>
              <a:t>워크시트에서는 범위 개체를 통해 셀에 액세스할 수 있습니다.</a:t>
            </a:r>
          </a:p>
          <a:p>
            <a:pPr lvl="1">
              <a:lnSpc>
                <a:spcPct val="120000"/>
              </a:lnSpc>
            </a:pPr>
            <a:r>
              <a:rPr lang="ko-kr" sz="3300" dirty="0">
                <a:latin typeface="Malgun Gothic" panose="020B0503020000020004" pitchFamily="34" charset="-127"/>
                <a:ea typeface="Malgun Gothic" panose="020B0503020000020004" pitchFamily="34" charset="-127"/>
              </a:rPr>
              <a:t>범위는 연속하는 셀의 그룹을 나타냅니다.</a:t>
            </a:r>
          </a:p>
          <a:p>
            <a:pPr lvl="1">
              <a:lnSpc>
                <a:spcPct val="120000"/>
              </a:lnSpc>
            </a:pPr>
            <a:r>
              <a:rPr lang="ko-kr" sz="3300" dirty="0">
                <a:latin typeface="Malgun Gothic" panose="020B0503020000020004" pitchFamily="34" charset="-127"/>
                <a:ea typeface="Malgun Gothic" panose="020B0503020000020004" pitchFamily="34" charset="-127"/>
              </a:rPr>
              <a:t>범위는 테이블, 차트, 셰이프 및 기타 데이터 시각화 또는 조직 개체를 만들어서 배치하는 데 사용됩니다.</a:t>
            </a:r>
          </a:p>
          <a:p>
            <a:pPr lvl="1">
              <a:lnSpc>
                <a:spcPct val="120000"/>
              </a:lnSpc>
            </a:pPr>
            <a:r>
              <a:rPr lang="ko-kr" sz="3300" dirty="0">
                <a:latin typeface="Malgun Gothic" panose="020B0503020000020004" pitchFamily="34" charset="-127"/>
                <a:ea typeface="Malgun Gothic" panose="020B0503020000020004" pitchFamily="34" charset="-127"/>
              </a:rPr>
              <a:t>워크시트에는 개별 시트에 있는 데이터 개체의 모음이 포함되어 있습니다.</a:t>
            </a:r>
          </a:p>
          <a:p>
            <a:pPr lvl="1">
              <a:lnSpc>
                <a:spcPct val="120000"/>
              </a:lnSpc>
            </a:pPr>
            <a:r>
              <a:rPr lang="ko-kr" sz="3300" dirty="0">
                <a:latin typeface="Malgun Gothic" panose="020B0503020000020004" pitchFamily="34" charset="-127"/>
                <a:ea typeface="Malgun Gothic" panose="020B0503020000020004" pitchFamily="34" charset="-127"/>
              </a:rPr>
              <a:t>통합 문서에는 전체 통합 문서의 일부 데이터 개체(예: 테이블) 모음이 포함되어 있습니다.</a:t>
            </a:r>
            <a:endParaRPr lang="en-US" sz="3300" dirty="0">
              <a:latin typeface="Malgun Gothic" panose="020B0503020000020004" pitchFamily="34" charset="-127"/>
              <a:ea typeface="Malgun Gothic" panose="020B0503020000020004" pitchFamily="34" charset="-127"/>
            </a:endParaRPr>
          </a:p>
          <a:p>
            <a:pPr>
              <a:lnSpc>
                <a:spcPct val="120000"/>
              </a:lnSpc>
            </a:pPr>
            <a:r>
              <a:rPr lang="ko-kr" sz="4400" dirty="0">
                <a:latin typeface="Malgun Gothic" panose="020B0503020000020004" pitchFamily="34" charset="-127"/>
                <a:ea typeface="Malgun Gothic" panose="020B0503020000020004" pitchFamily="34" charset="-127"/>
              </a:rPr>
              <a:t>범위</a:t>
            </a:r>
          </a:p>
          <a:p>
            <a:pPr>
              <a:lnSpc>
                <a:spcPct val="120000"/>
              </a:lnSpc>
            </a:pPr>
            <a:r>
              <a:rPr lang="ko-kr" sz="4400" dirty="0">
                <a:latin typeface="Malgun Gothic" panose="020B0503020000020004" pitchFamily="34" charset="-127"/>
                <a:ea typeface="Malgun Gothic" panose="020B0503020000020004" pitchFamily="34" charset="-127"/>
              </a:rPr>
              <a:t>차트, 테이블 및 기타 데이터 개체 </a:t>
            </a:r>
          </a:p>
        </p:txBody>
      </p:sp>
      <p:pic>
        <p:nvPicPr>
          <p:cNvPr id="5" name="Picture 4">
            <a:extLst>
              <a:ext uri="{FF2B5EF4-FFF2-40B4-BE49-F238E27FC236}">
                <a16:creationId xmlns:a16="http://schemas.microsoft.com/office/drawing/2014/main" id="{82AA1B2E-46FB-5040-A42D-6E9F7ED68CB2}"/>
              </a:ext>
            </a:extLst>
          </p:cNvPr>
          <p:cNvPicPr>
            <a:picLocks noChangeAspect="1"/>
          </p:cNvPicPr>
          <p:nvPr/>
        </p:nvPicPr>
        <p:blipFill>
          <a:blip r:embed="rId3"/>
          <a:srcRect/>
          <a:stretch/>
        </p:blipFill>
        <p:spPr>
          <a:xfrm>
            <a:off x="6213566" y="1884193"/>
            <a:ext cx="5298804" cy="3089614"/>
          </a:xfrm>
          <a:prstGeom prst="rect">
            <a:avLst/>
          </a:prstGeom>
        </p:spPr>
      </p:pic>
    </p:spTree>
    <p:extLst>
      <p:ext uri="{BB962C8B-B14F-4D97-AF65-F5344CB8AC3E}">
        <p14:creationId xmlns:p14="http://schemas.microsoft.com/office/powerpoint/2010/main" val="3280787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a:t>Outlook JavaScript API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ko-kr" dirty="0">
                <a:latin typeface="Segoe UI" panose="020B0502040204020203" pitchFamily="34" charset="0"/>
                <a:cs typeface="Segoe UI" panose="020B0502040204020203" pitchFamily="34" charset="0"/>
              </a:rPr>
              <a:t>Outlook JavaScript API</a:t>
            </a:r>
            <a:r>
              <a:rPr lang="ko-kr" dirty="0">
                <a:latin typeface="Malgun Gothic" panose="020B0503020000020004" pitchFamily="34" charset="-127"/>
                <a:ea typeface="Malgun Gothic" panose="020B0503020000020004" pitchFamily="34" charset="-127"/>
              </a:rPr>
              <a:t>를 사용하면 추가 기능을 통해 </a:t>
            </a:r>
            <a:r>
              <a:rPr lang="ko-kr" dirty="0">
                <a:latin typeface="Segoe UI" panose="020B0502040204020203" pitchFamily="34" charset="0"/>
                <a:cs typeface="Segoe UI" panose="020B0502040204020203" pitchFamily="34" charset="0"/>
              </a:rPr>
              <a:t>Outlook</a:t>
            </a:r>
            <a:r>
              <a:rPr lang="ko-kr" dirty="0">
                <a:latin typeface="Malgun Gothic" panose="020B0503020000020004" pitchFamily="34" charset="-127"/>
                <a:ea typeface="Malgun Gothic" panose="020B0503020000020004" pitchFamily="34" charset="-127"/>
              </a:rPr>
              <a:t>의 사용자 사서함, 메시지 및 약속에 액세스할 수 있습니다.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개체 모델:</a:t>
            </a:r>
          </a:p>
          <a:p>
            <a:pPr lvl="1"/>
            <a:r>
              <a:rPr lang="ko-kr" dirty="0">
                <a:latin typeface="Malgun Gothic" panose="020B0503020000020004" pitchFamily="34" charset="-127"/>
                <a:ea typeface="Malgun Gothic" panose="020B0503020000020004" pitchFamily="34" charset="-127"/>
              </a:rPr>
              <a:t>사서함 개체</a:t>
            </a:r>
          </a:p>
          <a:p>
            <a:pPr lvl="1"/>
            <a:r>
              <a:rPr lang="ko-kr" dirty="0">
                <a:latin typeface="Malgun Gothic" panose="020B0503020000020004" pitchFamily="34" charset="-127"/>
                <a:ea typeface="Malgun Gothic" panose="020B0503020000020004" pitchFamily="34" charset="-127"/>
              </a:rPr>
              <a:t>항목 개체</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주요 기능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모듈 추가 기능 </a:t>
            </a:r>
          </a:p>
          <a:p>
            <a:pPr lvl="1"/>
            <a:endParaRPr lang="en-US" dirty="0"/>
          </a:p>
        </p:txBody>
      </p:sp>
      <p:graphicFrame>
        <p:nvGraphicFramePr>
          <p:cNvPr id="8" name="Table 7">
            <a:extLst>
              <a:ext uri="{FF2B5EF4-FFF2-40B4-BE49-F238E27FC236}">
                <a16:creationId xmlns:a16="http://schemas.microsoft.com/office/drawing/2014/main" id="{EAE148D7-D619-1746-9D9F-D72355E7E2FD}"/>
              </a:ext>
            </a:extLst>
          </p:cNvPr>
          <p:cNvGraphicFramePr>
            <a:graphicFrameLocks noGrp="1"/>
          </p:cNvGraphicFramePr>
          <p:nvPr>
            <p:extLst>
              <p:ext uri="{D42A27DB-BD31-4B8C-83A1-F6EECF244321}">
                <p14:modId xmlns:p14="http://schemas.microsoft.com/office/powerpoint/2010/main" val="1083613644"/>
              </p:ext>
            </p:extLst>
          </p:nvPr>
        </p:nvGraphicFramePr>
        <p:xfrm>
          <a:off x="4355208" y="3166453"/>
          <a:ext cx="6898977" cy="2062494"/>
        </p:xfrm>
        <a:graphic>
          <a:graphicData uri="http://schemas.openxmlformats.org/drawingml/2006/table">
            <a:tbl>
              <a:tblPr firstRow="1" bandRow="1">
                <a:tableStyleId>{93296810-A885-4BE3-A3E7-6D5BEEA58F35}</a:tableStyleId>
              </a:tblPr>
              <a:tblGrid>
                <a:gridCol w="3187700">
                  <a:extLst>
                    <a:ext uri="{9D8B030D-6E8A-4147-A177-3AD203B41FA5}">
                      <a16:colId xmlns:a16="http://schemas.microsoft.com/office/drawing/2014/main" val="2640031141"/>
                    </a:ext>
                  </a:extLst>
                </a:gridCol>
                <a:gridCol w="3711277">
                  <a:extLst>
                    <a:ext uri="{9D8B030D-6E8A-4147-A177-3AD203B41FA5}">
                      <a16:colId xmlns:a16="http://schemas.microsoft.com/office/drawing/2014/main" val="4039266678"/>
                    </a:ext>
                  </a:extLst>
                </a:gridCol>
              </a:tblGrid>
              <a:tr h="427496">
                <a:tc>
                  <a:txBody>
                    <a:bodyPr/>
                    <a:lstStyle/>
                    <a:p>
                      <a:r>
                        <a:rPr lang="ko-kr" sz="2000"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항목 유형</a:t>
                      </a:r>
                    </a:p>
                  </a:txBody>
                  <a:tcPr/>
                </a:tc>
                <a:tc>
                  <a:txBody>
                    <a:bodyPr/>
                    <a:lstStyle/>
                    <a:p>
                      <a:pPr marL="0" algn="l" defTabSz="932742" rtl="0" eaLnBrk="1" latinLnBrk="0" hangingPunct="1"/>
                      <a:r>
                        <a:rPr lang="ko-kr" sz="2000" b="1"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모드</a:t>
                      </a: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메시지</a:t>
                      </a:r>
                    </a:p>
                  </a:txBody>
                  <a:tcPr marL="152400" marR="152400" marT="114300" marB="114300"/>
                </a:tc>
                <a:tc>
                  <a:txBody>
                    <a:bodyPr/>
                    <a:lstStyle/>
                    <a:p>
                      <a:pPr marL="285750" marR="0" indent="-285750">
                        <a:lnSpc>
                          <a:spcPct val="107000"/>
                        </a:lnSpc>
                        <a:spcBef>
                          <a:spcPts val="0"/>
                        </a:spcBef>
                        <a:spcAft>
                          <a:spcPts val="200"/>
                        </a:spcAft>
                        <a:buFont typeface="Arial" panose="020B0604020202020204" pitchFamily="34" charset="0"/>
                        <a:buChar char="•"/>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읽기</a:t>
                      </a:r>
                    </a:p>
                    <a:p>
                      <a:pPr marL="285750" marR="0" indent="-285750">
                        <a:lnSpc>
                          <a:spcPct val="107000"/>
                        </a:lnSpc>
                        <a:spcBef>
                          <a:spcPts val="0"/>
                        </a:spcBef>
                        <a:spcAft>
                          <a:spcPts val="200"/>
                        </a:spcAft>
                        <a:buFont typeface="Arial" panose="020B0604020202020204" pitchFamily="34" charset="0"/>
                        <a:buChar char="•"/>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작성</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약속/회의</a:t>
                      </a:r>
                    </a:p>
                  </a:txBody>
                  <a:tcPr marL="152400" marR="152400" marT="114300" marB="114300"/>
                </a:tc>
                <a:tc>
                  <a:txBody>
                    <a:bodyPr/>
                    <a:lstStyle/>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ko-kr" sz="1800" kern="1200" dirty="0">
                          <a:solidFill>
                            <a:schemeClr val="dk1"/>
                          </a:solidFill>
                          <a:effectLst/>
                          <a:latin typeface="Malgun Gothic" panose="020B0503020000020004" pitchFamily="34" charset="-127"/>
                          <a:ea typeface="Malgun Gothic" panose="020B0503020000020004" pitchFamily="34" charset="-127"/>
                          <a:cs typeface="Times New Roman" panose="02020603050405020304" pitchFamily="18" charset="0"/>
                        </a:rPr>
                        <a:t>참석자(읽기)</a:t>
                      </a:r>
                    </a:p>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ko-kr" sz="1800" kern="1200" dirty="0">
                          <a:solidFill>
                            <a:schemeClr val="dk1"/>
                          </a:solidFill>
                          <a:effectLst/>
                          <a:latin typeface="Malgun Gothic" panose="020B0503020000020004" pitchFamily="34" charset="-127"/>
                          <a:ea typeface="Malgun Gothic" panose="020B0503020000020004" pitchFamily="34" charset="-127"/>
                          <a:cs typeface="Times New Roman" panose="02020603050405020304" pitchFamily="18" charset="0"/>
                        </a:rPr>
                        <a:t>주최자(작성)</a:t>
                      </a:r>
                    </a:p>
                  </a:txBody>
                  <a:tcPr marL="152400" marR="152400" marT="114300" marB="114300"/>
                </a:tc>
                <a:extLst>
                  <a:ext uri="{0D108BD9-81ED-4DB2-BD59-A6C34878D82A}">
                    <a16:rowId xmlns:a16="http://schemas.microsoft.com/office/drawing/2014/main" val="3269964458"/>
                  </a:ext>
                </a:extLst>
              </a:tr>
            </a:tbl>
          </a:graphicData>
        </a:graphic>
      </p:graphicFrame>
    </p:spTree>
    <p:extLst>
      <p:ext uri="{BB962C8B-B14F-4D97-AF65-F5344CB8AC3E}">
        <p14:creationId xmlns:p14="http://schemas.microsoft.com/office/powerpoint/2010/main" val="38072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dirty="0"/>
              <a:t>Word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6210300" cy="5238258"/>
          </a:xfrm>
        </p:spPr>
        <p:txBody>
          <a:bodyPr>
            <a:normAutofit lnSpcReduction="10000"/>
          </a:bodyPr>
          <a:lstStyle/>
          <a:p>
            <a:pPr marL="0" indent="0">
              <a:buNone/>
            </a:pPr>
            <a:r>
              <a:rPr lang="ko-kr" dirty="0">
                <a:latin typeface="Segoe UI Semilight" panose="020B0402040204020203" pitchFamily="34" charset="0"/>
              </a:rPr>
              <a:t>Word JavaScript API</a:t>
            </a:r>
            <a:r>
              <a:rPr lang="ko-kr" dirty="0">
                <a:latin typeface="Malgun Gothic" panose="020B0503020000020004" pitchFamily="34" charset="-127"/>
                <a:ea typeface="Malgun Gothic" panose="020B0503020000020004" pitchFamily="34" charset="-127"/>
              </a:rPr>
              <a:t>를 사용하면 추가 기능을 통해 Word 문서에 액세스할 수 있습니다.</a:t>
            </a:r>
          </a:p>
          <a:p>
            <a:r>
              <a:rPr lang="ko-kr" dirty="0">
                <a:latin typeface="Malgun Gothic" panose="020B0503020000020004" pitchFamily="34" charset="-127"/>
                <a:ea typeface="Malgun Gothic" panose="020B0503020000020004" pitchFamily="34" charset="-127"/>
              </a:rPr>
              <a:t>개체 모델:</a:t>
            </a:r>
          </a:p>
          <a:p>
            <a:pPr lvl="1"/>
            <a:r>
              <a:rPr lang="ko-kr" dirty="0">
                <a:latin typeface="Malgun Gothic" panose="020B0503020000020004" pitchFamily="34" charset="-127"/>
                <a:ea typeface="Malgun Gothic" panose="020B0503020000020004" pitchFamily="34" charset="-127"/>
              </a:rPr>
              <a:t>문서에는 본문과 하나 이상의 섹션이 포함되어 있습니다. </a:t>
            </a:r>
          </a:p>
          <a:p>
            <a:pPr lvl="1"/>
            <a:r>
              <a:rPr lang="ko-kr" dirty="0">
                <a:latin typeface="Malgun Gothic" panose="020B0503020000020004" pitchFamily="34" charset="-127"/>
                <a:ea typeface="Malgun Gothic" panose="020B0503020000020004" pitchFamily="34" charset="-127"/>
              </a:rPr>
              <a:t>본문에는 다음이 포함될 수 있습니다. </a:t>
            </a:r>
          </a:p>
          <a:p>
            <a:pPr lvl="2"/>
            <a:r>
              <a:rPr lang="ko-kr" dirty="0">
                <a:latin typeface="Malgun Gothic" panose="020B0503020000020004" pitchFamily="34" charset="-127"/>
                <a:ea typeface="Malgun Gothic" panose="020B0503020000020004" pitchFamily="34" charset="-127"/>
              </a:rPr>
              <a:t>단락</a:t>
            </a:r>
          </a:p>
          <a:p>
            <a:pPr lvl="2"/>
            <a:r>
              <a:rPr lang="ko-kr" dirty="0">
                <a:latin typeface="Malgun Gothic" panose="020B0503020000020004" pitchFamily="34" charset="-127"/>
                <a:ea typeface="Malgun Gothic" panose="020B0503020000020004" pitchFamily="34" charset="-127"/>
              </a:rPr>
              <a:t>표</a:t>
            </a:r>
          </a:p>
          <a:p>
            <a:pPr lvl="2"/>
            <a:r>
              <a:rPr lang="ko-kr" dirty="0">
                <a:latin typeface="Malgun Gothic" panose="020B0503020000020004" pitchFamily="34" charset="-127"/>
                <a:ea typeface="Malgun Gothic" panose="020B0503020000020004" pitchFamily="34" charset="-127"/>
              </a:rPr>
              <a:t>목록</a:t>
            </a:r>
          </a:p>
          <a:p>
            <a:pPr lvl="2"/>
            <a:r>
              <a:rPr lang="ko-kr" dirty="0">
                <a:latin typeface="Malgun Gothic" panose="020B0503020000020004" pitchFamily="34" charset="-127"/>
                <a:ea typeface="Malgun Gothic" panose="020B0503020000020004" pitchFamily="34" charset="-127"/>
              </a:rPr>
              <a:t>텍스트</a:t>
            </a:r>
          </a:p>
          <a:p>
            <a:pPr lvl="2"/>
            <a:r>
              <a:rPr lang="ko-kr" dirty="0">
                <a:latin typeface="Malgun Gothic" panose="020B0503020000020004" pitchFamily="34" charset="-127"/>
                <a:ea typeface="Malgun Gothic" panose="020B0503020000020004" pitchFamily="34" charset="-127"/>
              </a:rPr>
              <a:t>개체</a:t>
            </a:r>
          </a:p>
          <a:p>
            <a:pPr marL="228600" lvl="2" indent="-228600"/>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문서 텍스트 작성 </a:t>
            </a:r>
          </a:p>
          <a:p>
            <a:pPr marL="228600" lvl="2" indent="-228600"/>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검색</a:t>
            </a:r>
          </a:p>
          <a:p>
            <a:pPr lvl="2"/>
            <a:endParaRPr lang="en-US" dirty="0">
              <a:latin typeface="Segoe UI Semilight" panose="020B0402040204020203" pitchFamily="34" charset="0"/>
            </a:endParaRPr>
          </a:p>
        </p:txBody>
      </p:sp>
      <p:pic>
        <p:nvPicPr>
          <p:cNvPr id="7" name="Picture 6">
            <a:extLst>
              <a:ext uri="{FF2B5EF4-FFF2-40B4-BE49-F238E27FC236}">
                <a16:creationId xmlns:a16="http://schemas.microsoft.com/office/drawing/2014/main" id="{61CA1A0A-81D0-614B-92C4-C874A8FF61D6}"/>
              </a:ext>
            </a:extLst>
          </p:cNvPr>
          <p:cNvPicPr>
            <a:picLocks noChangeAspect="1"/>
          </p:cNvPicPr>
          <p:nvPr/>
        </p:nvPicPr>
        <p:blipFill>
          <a:blip r:embed="rId3"/>
          <a:stretch>
            <a:fillRect/>
          </a:stretch>
        </p:blipFill>
        <p:spPr>
          <a:xfrm>
            <a:off x="6934200" y="2063931"/>
            <a:ext cx="4452125" cy="3167858"/>
          </a:xfrm>
          <a:prstGeom prst="rect">
            <a:avLst/>
          </a:prstGeom>
        </p:spPr>
      </p:pic>
    </p:spTree>
    <p:extLst>
      <p:ext uri="{BB962C8B-B14F-4D97-AF65-F5344CB8AC3E}">
        <p14:creationId xmlns:p14="http://schemas.microsoft.com/office/powerpoint/2010/main" val="1185700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a:t>PowerPoint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91805"/>
            <a:ext cx="11018520" cy="1428900"/>
          </a:xfrm>
        </p:spPr>
        <p:txBody>
          <a:bodyPr>
            <a:normAutofit/>
          </a:bodyPr>
          <a:lstStyle/>
          <a:p>
            <a:pPr marL="0" indent="0">
              <a:buNone/>
            </a:pPr>
            <a:r>
              <a:rPr lang="ko-kr" dirty="0"/>
              <a:t>PowerPoint </a:t>
            </a:r>
            <a:r>
              <a:rPr lang="ko-kr" dirty="0">
                <a:latin typeface="Malgun Gothic" panose="020B0503020000020004" pitchFamily="34" charset="-127"/>
                <a:ea typeface="Malgun Gothic" panose="020B0503020000020004" pitchFamily="34" charset="-127"/>
              </a:rPr>
              <a:t>추가 기능을 사용하면 </a:t>
            </a:r>
            <a:r>
              <a:rPr lang="ko-kr" dirty="0"/>
              <a:t>HTML, CSS, JavaScript</a:t>
            </a:r>
            <a:r>
              <a:rPr lang="ko-kr" dirty="0">
                <a:latin typeface="Malgun Gothic" panose="020B0503020000020004" pitchFamily="34" charset="-127"/>
                <a:ea typeface="Malgun Gothic" panose="020B0503020000020004" pitchFamily="34" charset="-127"/>
              </a:rPr>
              <a:t>와 같은 친숙한 웹 기술을 사용하여 여러 플랫폼을 통해</a:t>
            </a:r>
            <a:r>
              <a:rPr lang="ko-kr" dirty="0"/>
              <a:t> PowerPoint</a:t>
            </a:r>
            <a:r>
              <a:rPr lang="ko-kr" dirty="0">
                <a:latin typeface="Malgun Gothic" panose="020B0503020000020004" pitchFamily="34" charset="-127"/>
                <a:ea typeface="Malgun Gothic" panose="020B0503020000020004" pitchFamily="34" charset="-127"/>
              </a:rPr>
              <a:t>에서 실행할 수 있는 솔루션을 빌드할 수 있습니다. </a:t>
            </a:r>
          </a:p>
        </p:txBody>
      </p:sp>
      <p:pic>
        <p:nvPicPr>
          <p:cNvPr id="7" name="Picture 6">
            <a:extLst>
              <a:ext uri="{FF2B5EF4-FFF2-40B4-BE49-F238E27FC236}">
                <a16:creationId xmlns:a16="http://schemas.microsoft.com/office/drawing/2014/main" id="{1064FF2B-EBFE-2D49-92F1-C523A35BE6E5}"/>
              </a:ext>
            </a:extLst>
          </p:cNvPr>
          <p:cNvPicPr>
            <a:picLocks noChangeAspect="1"/>
          </p:cNvPicPr>
          <p:nvPr/>
        </p:nvPicPr>
        <p:blipFill>
          <a:blip r:embed="rId3"/>
          <a:stretch>
            <a:fillRect/>
          </a:stretch>
        </p:blipFill>
        <p:spPr>
          <a:xfrm>
            <a:off x="6426202" y="2720704"/>
            <a:ext cx="5409428" cy="3403778"/>
          </a:xfrm>
          <a:prstGeom prst="rect">
            <a:avLst/>
          </a:prstGeom>
        </p:spPr>
      </p:pic>
      <p:sp>
        <p:nvSpPr>
          <p:cNvPr id="11" name="Text Placeholder 2">
            <a:extLst>
              <a:ext uri="{FF2B5EF4-FFF2-40B4-BE49-F238E27FC236}">
                <a16:creationId xmlns:a16="http://schemas.microsoft.com/office/drawing/2014/main" id="{ED013A2B-DE66-A244-B3CF-F42B7140AC32}"/>
              </a:ext>
            </a:extLst>
          </p:cNvPr>
          <p:cNvSpPr txBox="1">
            <a:spLocks/>
          </p:cNvSpPr>
          <p:nvPr/>
        </p:nvSpPr>
        <p:spPr>
          <a:xfrm>
            <a:off x="584200" y="2720704"/>
            <a:ext cx="5181600" cy="3784600"/>
          </a:xfrm>
          <a:prstGeom prst="rect">
            <a:avLst/>
          </a:prstGeom>
        </p:spPr>
        <p:txBody>
          <a:bodyPr vert="horz" wrap="square" lIns="0" tIns="0" rIns="0" bIns="0" rtlCol="0">
            <a:normAutofit fontScale="92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pP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개체 모델: </a:t>
            </a:r>
          </a:p>
          <a:p>
            <a:pPr lvl="1"/>
            <a:r>
              <a:rPr lang="ko-kr" dirty="0"/>
              <a:t>PowerPoint JavaScript API</a:t>
            </a:r>
          </a:p>
          <a:p>
            <a:pPr lvl="1"/>
            <a:r>
              <a:rPr lang="ko-kr" dirty="0">
                <a:latin typeface="Malgun Gothic" panose="020B0503020000020004" pitchFamily="34" charset="-127"/>
                <a:ea typeface="Malgun Gothic" panose="020B0503020000020004" pitchFamily="34" charset="-127"/>
              </a:rPr>
              <a:t>일반</a:t>
            </a:r>
            <a:r>
              <a:rPr lang="ko-kr" dirty="0"/>
              <a:t> API</a:t>
            </a:r>
          </a:p>
          <a:p>
            <a:pPr marL="228600" lvl="1">
              <a:lnSpc>
                <a:spcPct val="110000"/>
              </a:lnSpc>
            </a:pPr>
            <a:r>
              <a:rPr lang="ko-kr" sz="3000" dirty="0">
                <a:latin typeface="Segoe UI Semilight" panose="020B0402040204020203" pitchFamily="34" charset="0"/>
                <a:cs typeface="Segoe UI Semilight" panose="020B0402040204020203" pitchFamily="34" charset="0"/>
              </a:rPr>
              <a:t>PowerPoint </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추가 기능</a:t>
            </a:r>
          </a:p>
          <a:p>
            <a:pPr marL="228600" lvl="1">
              <a:lnSpc>
                <a:spcPct val="110000"/>
              </a:lnSpc>
            </a:pPr>
            <a:r>
              <a:rPr lang="ko-kr" sz="3000" dirty="0">
                <a:latin typeface="Segoe UI Semilight" panose="020B0402040204020203" pitchFamily="34" charset="0"/>
                <a:cs typeface="Segoe UI Semilight" panose="020B0402040204020203" pitchFamily="34" charset="0"/>
              </a:rPr>
              <a:t>PowerPoint </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추가 기능 시나리오</a:t>
            </a:r>
          </a:p>
          <a:p>
            <a:pPr marL="228600" lvl="1">
              <a:lnSpc>
                <a:spcPct val="110000"/>
              </a:lnSpc>
            </a:pPr>
            <a:r>
              <a:rPr lang="ko-kr" sz="3000" dirty="0">
                <a:latin typeface="Segoe UI Semilight" panose="020B0402040204020203" pitchFamily="34" charset="0"/>
                <a:cs typeface="Segoe UI Semilight" panose="020B0402040204020203" pitchFamily="34" charset="0"/>
              </a:rPr>
              <a:t>ActiveViewChanged </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이벤트</a:t>
            </a:r>
          </a:p>
          <a:p>
            <a:pPr marL="228600" lvl="1">
              <a:lnSpc>
                <a:spcPct val="110000"/>
              </a:lnSpc>
            </a:pP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탐색 </a:t>
            </a:r>
          </a:p>
          <a:p>
            <a:pPr marL="228600" lvl="1">
              <a:lnSpc>
                <a:spcPct val="110000"/>
              </a:lnSpc>
            </a:pPr>
            <a:r>
              <a:rPr lang="ko-kr" sz="3000" dirty="0">
                <a:latin typeface="Segoe UI Semilight" panose="020B0402040204020203" pitchFamily="34" charset="0"/>
                <a:cs typeface="Segoe UI Semilight" panose="020B0402040204020203" pitchFamily="34" charset="0"/>
              </a:rPr>
              <a:t>URL </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가져오기</a:t>
            </a:r>
          </a:p>
          <a:p>
            <a:pPr marL="228600" lvl="1">
              <a:lnSpc>
                <a:spcPct val="110000"/>
              </a:lnSpc>
            </a:pP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프레젠테이션 만들기 </a:t>
            </a:r>
          </a:p>
          <a:p>
            <a:pPr marL="228600" lvl="1" indent="0">
              <a:buNone/>
            </a:pPr>
            <a:endParaRPr lang="en-US" dirty="0"/>
          </a:p>
          <a:p>
            <a:pPr marL="228600" lvl="1" indent="0">
              <a:buNone/>
            </a:pPr>
            <a:endParaRPr lang="en-US" dirty="0"/>
          </a:p>
        </p:txBody>
      </p:sp>
    </p:spTree>
    <p:extLst>
      <p:ext uri="{BB962C8B-B14F-4D97-AF65-F5344CB8AC3E}">
        <p14:creationId xmlns:p14="http://schemas.microsoft.com/office/powerpoint/2010/main" val="3890023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사용자 지정 기능</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ko-kr" dirty="0">
                <a:latin typeface="Malgun Gothic" panose="020B0503020000020004" pitchFamily="34" charset="-127"/>
                <a:ea typeface="Malgun Gothic" panose="020B0503020000020004" pitchFamily="34" charset="-127"/>
              </a:rPr>
              <a:t>사용자 지정 기능은 작업 창과 같은 다른 추가 기능 상호 작용과 별도의 런타임에 실행되므로 몇 가지 고유한 기능과 제한이 있습니다.</a:t>
            </a:r>
          </a:p>
          <a:p>
            <a:pPr marL="0" indent="0">
              <a:buNone/>
            </a:pPr>
            <a:r>
              <a:rPr lang="ko-kr" dirty="0">
                <a:latin typeface="Segoe UI Semilight" panose="020B0402040204020203" pitchFamily="34" charset="0"/>
              </a:rPr>
              <a:t>Excel </a:t>
            </a:r>
            <a:r>
              <a:rPr lang="ko-kr" dirty="0">
                <a:latin typeface="Malgun Gothic" panose="020B0503020000020004" pitchFamily="34" charset="-127"/>
                <a:ea typeface="Malgun Gothic" panose="020B0503020000020004" pitchFamily="34" charset="-127"/>
              </a:rPr>
              <a:t>내 사용자는 </a:t>
            </a:r>
            <a:r>
              <a:rPr lang="ko-kr" dirty="0">
                <a:latin typeface="Segoe UI Semilight" panose="020B0402040204020203" pitchFamily="34" charset="0"/>
              </a:rPr>
              <a:t>SUM()</a:t>
            </a:r>
            <a:r>
              <a:rPr lang="ko-kr" dirty="0">
                <a:latin typeface="Malgun Gothic" panose="020B0503020000020004" pitchFamily="34" charset="-127"/>
                <a:ea typeface="Malgun Gothic" panose="020B0503020000020004" pitchFamily="34" charset="-127"/>
              </a:rPr>
              <a:t>과 같은 </a:t>
            </a:r>
            <a:r>
              <a:rPr lang="ko-kr" dirty="0">
                <a:latin typeface="Segoe UI Semilight" panose="020B0402040204020203" pitchFamily="34" charset="0"/>
              </a:rPr>
              <a:t>Excel</a:t>
            </a:r>
            <a:r>
              <a:rPr lang="ko-kr" dirty="0">
                <a:latin typeface="Malgun Gothic" panose="020B0503020000020004" pitchFamily="34" charset="-127"/>
                <a:ea typeface="Malgun Gothic" panose="020B0503020000020004" pitchFamily="34" charset="-127"/>
              </a:rPr>
              <a:t>의 모든 기본 함수처럼 사용자 지정 함수에 액세스할 수 있습니다.</a:t>
            </a:r>
            <a:endParaRPr lang="en-US" dirty="0">
              <a:latin typeface="Malgun Gothic" panose="020B0503020000020004" pitchFamily="34" charset="-127"/>
              <a:ea typeface="Malgun Gothic" panose="020B0503020000020004" pitchFamily="34" charset="-127"/>
            </a:endParaRPr>
          </a:p>
          <a:p>
            <a:r>
              <a:rPr lang="ko-kr" dirty="0">
                <a:latin typeface="Malgun Gothic" panose="020B0503020000020004" pitchFamily="34" charset="-127"/>
                <a:ea typeface="Malgun Gothic" panose="020B0503020000020004" pitchFamily="34" charset="-127"/>
              </a:rPr>
              <a:t>다음을 수행하는 사용자 지정 함수를 만들 수 있습니다.</a:t>
            </a:r>
          </a:p>
          <a:p>
            <a:pPr lvl="1"/>
            <a:r>
              <a:rPr lang="ko-kr" dirty="0">
                <a:latin typeface="Malgun Gothic" panose="020B0503020000020004" pitchFamily="34" charset="-127"/>
                <a:ea typeface="Malgun Gothic" panose="020B0503020000020004" pitchFamily="34" charset="-127"/>
              </a:rPr>
              <a:t>간단한 작업 계산 수행 </a:t>
            </a:r>
          </a:p>
          <a:p>
            <a:pPr lvl="1"/>
            <a:r>
              <a:rPr lang="ko-kr" dirty="0">
                <a:latin typeface="Malgun Gothic" panose="020B0503020000020004" pitchFamily="34" charset="-127"/>
                <a:ea typeface="Malgun Gothic" panose="020B0503020000020004" pitchFamily="34" charset="-127"/>
              </a:rPr>
              <a:t>또는 더 복잡한 작업(예: 웹에서 워크시트로 실시간 데이터 스트리밍)</a:t>
            </a:r>
          </a:p>
        </p:txBody>
      </p:sp>
    </p:spTree>
    <p:extLst>
      <p:ext uri="{BB962C8B-B14F-4D97-AF65-F5344CB8AC3E}">
        <p14:creationId xmlns:p14="http://schemas.microsoft.com/office/powerpoint/2010/main" val="1320391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5803"/>
            <a:ext cx="6900466" cy="523220"/>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Office JavaScript API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이해</a:t>
            </a:r>
          </a:p>
        </p:txBody>
      </p:sp>
    </p:spTree>
    <p:extLst>
      <p:ext uri="{BB962C8B-B14F-4D97-AF65-F5344CB8AC3E}">
        <p14:creationId xmlns:p14="http://schemas.microsoft.com/office/powerpoint/2010/main" val="1327550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906878"/>
            <a:ext cx="9144000" cy="553998"/>
          </a:xfrm>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a:t>
            </a:r>
          </a:p>
        </p:txBody>
      </p:sp>
    </p:spTree>
    <p:extLst>
      <p:ext uri="{BB962C8B-B14F-4D97-AF65-F5344CB8AC3E}">
        <p14:creationId xmlns:p14="http://schemas.microsoft.com/office/powerpoint/2010/main" val="26615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추가 기능 사용자 지정</a:t>
            </a:r>
          </a:p>
        </p:txBody>
      </p:sp>
    </p:spTree>
    <p:extLst>
      <p:ext uri="{BB962C8B-B14F-4D97-AF65-F5344CB8AC3E}">
        <p14:creationId xmlns:p14="http://schemas.microsoft.com/office/powerpoint/2010/main" val="30959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90" y="241300"/>
            <a:ext cx="10515600" cy="553998"/>
          </a:xfrm>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 사용자 지정 개요</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311676"/>
          </a:xfrm>
        </p:spPr>
        <p:txBody>
          <a:bodyPr>
            <a:normAutofit fontScale="77500" lnSpcReduction="20000"/>
          </a:bodyPr>
          <a:lstStyle/>
          <a:p>
            <a:pPr>
              <a:lnSpc>
                <a:spcPct val="120000"/>
              </a:lnSpc>
            </a:pPr>
            <a:r>
              <a:rPr lang="ko-kr" sz="3300" dirty="0">
                <a:latin typeface="+mn-lt"/>
              </a:rPr>
              <a:t>Office </a:t>
            </a:r>
            <a:r>
              <a:rPr lang="ko-kr" sz="3300" dirty="0">
                <a:latin typeface="Malgun Gothic" panose="020B0503020000020004" pitchFamily="34" charset="-127"/>
                <a:ea typeface="Malgun Gothic" panose="020B0503020000020004" pitchFamily="34" charset="-127"/>
              </a:rPr>
              <a:t>추가 기능은 사용자가</a:t>
            </a:r>
            <a:r>
              <a:rPr lang="ko-kr" sz="3300" dirty="0">
                <a:latin typeface="+mn-lt"/>
              </a:rPr>
              <a:t> Office </a:t>
            </a:r>
            <a:r>
              <a:rPr lang="ko-kr" sz="3300" dirty="0">
                <a:latin typeface="Malgun Gothic" panose="020B0503020000020004" pitchFamily="34" charset="-127"/>
                <a:ea typeface="Malgun Gothic" panose="020B0503020000020004" pitchFamily="34" charset="-127"/>
              </a:rPr>
              <a:t>클라이언트 내에서 액세스할 수 있는 컨텍스트 기능을 </a:t>
            </a:r>
            <a:r>
              <a:rPr lang="ko-kr" sz="3600" dirty="0">
                <a:latin typeface="Malgun Gothic" panose="020B0503020000020004" pitchFamily="34" charset="-127"/>
                <a:ea typeface="Malgun Gothic" panose="020B0503020000020004" pitchFamily="34" charset="-127"/>
              </a:rPr>
              <a:t>제공하여</a:t>
            </a:r>
            <a:r>
              <a:rPr lang="ko-kr" sz="3300" dirty="0">
                <a:latin typeface="Malgun Gothic" panose="020B0503020000020004" pitchFamily="34" charset="-127"/>
                <a:ea typeface="Malgun Gothic" panose="020B0503020000020004" pitchFamily="34" charset="-127"/>
              </a:rPr>
              <a:t> </a:t>
            </a:r>
            <a:r>
              <a:rPr lang="ko-kr" sz="3300" dirty="0">
                <a:latin typeface="+mn-lt"/>
              </a:rPr>
              <a:t>Office </a:t>
            </a:r>
            <a:r>
              <a:rPr lang="ko-kr" sz="3300" dirty="0">
                <a:latin typeface="Malgun Gothic" panose="020B0503020000020004" pitchFamily="34" charset="-127"/>
                <a:ea typeface="Malgun Gothic" panose="020B0503020000020004" pitchFamily="34" charset="-127"/>
              </a:rPr>
              <a:t>환경을 확장합니다. </a:t>
            </a:r>
          </a:p>
          <a:p>
            <a:pPr marL="228600" indent="-228600">
              <a:lnSpc>
                <a:spcPct val="120000"/>
              </a:lnSpc>
              <a:buFont typeface="Wingdings" panose="05000000000000000000" pitchFamily="2" charset="2"/>
              <a:buChar char=""/>
            </a:pPr>
            <a:r>
              <a:rPr lang="ko-kr" sz="3600" dirty="0">
                <a:latin typeface="Malgun Gothic" panose="020B0503020000020004" pitchFamily="34" charset="-127"/>
                <a:ea typeface="Malgun Gothic" panose="020B0503020000020004" pitchFamily="34" charset="-127"/>
              </a:rPr>
              <a:t>개발자는 다음 설계 요소를 고려합니다.</a:t>
            </a:r>
          </a:p>
          <a:p>
            <a:pPr marL="457200" lvl="1" indent="-228600">
              <a:lnSpc>
                <a:spcPct val="120000"/>
              </a:lnSpc>
              <a:buFont typeface="Wingdings" panose="05000000000000000000" pitchFamily="2" charset="2"/>
              <a:buChar char=""/>
            </a:pPr>
            <a:r>
              <a:rPr lang="ko-kr" sz="2600" dirty="0"/>
              <a:t>Office</a:t>
            </a:r>
            <a:r>
              <a:rPr lang="ko-kr" sz="2600" dirty="0">
                <a:latin typeface="Malgun Gothic" panose="020B0503020000020004" pitchFamily="34" charset="-127"/>
                <a:ea typeface="Malgun Gothic" panose="020B0503020000020004" pitchFamily="34" charset="-127"/>
              </a:rPr>
              <a:t>를 위해 명시적으로 설계</a:t>
            </a:r>
          </a:p>
          <a:p>
            <a:pPr marL="457200" lvl="1" indent="-228600">
              <a:lnSpc>
                <a:spcPct val="120000"/>
              </a:lnSpc>
              <a:buFont typeface="Wingdings" panose="05000000000000000000" pitchFamily="2" charset="2"/>
              <a:buChar char=""/>
            </a:pPr>
            <a:r>
              <a:rPr lang="ko-kr" sz="2600" dirty="0">
                <a:latin typeface="Malgun Gothic" panose="020B0503020000020004" pitchFamily="34" charset="-127"/>
                <a:ea typeface="Malgun Gothic" panose="020B0503020000020004" pitchFamily="34" charset="-127"/>
              </a:rPr>
              <a:t>작업을 잘 수행하기 위해 몇 가지 주요 작업에 집중</a:t>
            </a:r>
          </a:p>
          <a:p>
            <a:pPr marL="457200" lvl="1" indent="-228600">
              <a:lnSpc>
                <a:spcPct val="120000"/>
              </a:lnSpc>
              <a:buFont typeface="Wingdings" panose="05000000000000000000" pitchFamily="2" charset="2"/>
              <a:buChar char=""/>
            </a:pPr>
            <a:r>
              <a:rPr lang="ko-kr" sz="2600" dirty="0"/>
              <a:t>chrome</a:t>
            </a:r>
            <a:r>
              <a:rPr lang="ko-kr" sz="2600" dirty="0">
                <a:latin typeface="Malgun Gothic" panose="020B0503020000020004" pitchFamily="34" charset="-127"/>
                <a:ea typeface="Malgun Gothic" panose="020B0503020000020004" pitchFamily="34" charset="-127"/>
              </a:rPr>
              <a:t>에 대한 즐겨찾기 콘텐츠</a:t>
            </a:r>
          </a:p>
          <a:p>
            <a:pPr marL="457200" lvl="1" indent="-228600">
              <a:lnSpc>
                <a:spcPct val="120000"/>
              </a:lnSpc>
              <a:buFont typeface="Wingdings" panose="05000000000000000000" pitchFamily="2" charset="2"/>
              <a:buChar char=""/>
            </a:pPr>
            <a:r>
              <a:rPr lang="ko-kr" sz="2600" dirty="0">
                <a:latin typeface="Malgun Gothic" panose="020B0503020000020004" pitchFamily="34" charset="-127"/>
                <a:ea typeface="Malgun Gothic" panose="020B0503020000020004" pitchFamily="34" charset="-127"/>
              </a:rPr>
              <a:t>즐거운 환경을 구축하고 사용자가 제어할 수 있도록 유지</a:t>
            </a:r>
          </a:p>
          <a:p>
            <a:pPr marL="457200" lvl="1" indent="-228600">
              <a:lnSpc>
                <a:spcPct val="120000"/>
              </a:lnSpc>
              <a:buFont typeface="Wingdings" panose="05000000000000000000" pitchFamily="2" charset="2"/>
              <a:buChar char=""/>
            </a:pPr>
            <a:r>
              <a:rPr lang="ko-kr" sz="2600" dirty="0">
                <a:latin typeface="Malgun Gothic" panose="020B0503020000020004" pitchFamily="34" charset="-127"/>
                <a:ea typeface="Malgun Gothic" panose="020B0503020000020004" pitchFamily="34" charset="-127"/>
              </a:rPr>
              <a:t>모든 플랫폼 및 입력 메서드에 대해 설계</a:t>
            </a:r>
          </a:p>
        </p:txBody>
      </p:sp>
    </p:spTree>
    <p:extLst>
      <p:ext uri="{BB962C8B-B14F-4D97-AF65-F5344CB8AC3E}">
        <p14:creationId xmlns:p14="http://schemas.microsoft.com/office/powerpoint/2010/main" val="6228085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2" y="457200"/>
            <a:ext cx="11310969" cy="553998"/>
          </a:xfrm>
        </p:spPr>
        <p:txBody>
          <a:bodyPr>
            <a:normAutofit/>
          </a:bodyPr>
          <a:lstStyle/>
          <a:p>
            <a:r>
              <a:rPr lang="ko-kr" b="1" dirty="0">
                <a:latin typeface="Malgun Gothic" panose="020B0503020000020004" pitchFamily="34" charset="-127"/>
                <a:ea typeface="Malgun Gothic" panose="020B0503020000020004" pitchFamily="34" charset="-127"/>
              </a:rPr>
              <a:t>추가 기능 상태 및 설정 유지</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p:txBody>
          <a:bodyPr/>
          <a:lstStyle/>
          <a:p>
            <a:r>
              <a:rPr lang="ko-kr" dirty="0">
                <a:latin typeface="Segoe UI Semilight" panose="020B0402040204020203" pitchFamily="34" charset="0"/>
              </a:rPr>
              <a:t>Office </a:t>
            </a:r>
            <a:r>
              <a:rPr lang="ko-kr" dirty="0">
                <a:latin typeface="Malgun Gothic" panose="020B0503020000020004" pitchFamily="34" charset="-127"/>
                <a:ea typeface="Malgun Gothic" panose="020B0503020000020004" pitchFamily="34" charset="-127"/>
              </a:rPr>
              <a:t>추가 기능 플랫폼은 추가 기능의 상태와 설정을 유지하기 위한 몇 가지 방법을 제공합니다. 옵션은 지원하려는 </a:t>
            </a:r>
            <a:r>
              <a:rPr lang="ko-kr" dirty="0">
                <a:latin typeface="Segoe UI Semilight" panose="020B0402040204020203" pitchFamily="34" charset="0"/>
              </a:rPr>
              <a:t>Office </a:t>
            </a:r>
            <a:r>
              <a:rPr lang="ko-kr" dirty="0">
                <a:latin typeface="Malgun Gothic" panose="020B0503020000020004" pitchFamily="34" charset="-127"/>
                <a:ea typeface="Malgun Gothic" panose="020B0503020000020004" pitchFamily="34" charset="-127"/>
              </a:rPr>
              <a:t>애플리케이션과 개발하려는 추가 기능 유형에 따라 달라집니다.</a:t>
            </a:r>
          </a:p>
          <a:p>
            <a:r>
              <a:rPr lang="ko-kr" dirty="0">
                <a:latin typeface="Malgun Gothic" panose="020B0503020000020004" pitchFamily="34" charset="-127"/>
                <a:ea typeface="Malgun Gothic" panose="020B0503020000020004" pitchFamily="34" charset="-127"/>
              </a:rPr>
              <a:t>상태 및 설정을 유지하기 위한 옵션 </a:t>
            </a:r>
          </a:p>
        </p:txBody>
      </p:sp>
    </p:spTree>
    <p:extLst>
      <p:ext uri="{BB962C8B-B14F-4D97-AF65-F5344CB8AC3E}">
        <p14:creationId xmlns:p14="http://schemas.microsoft.com/office/powerpoint/2010/main" val="1416330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기능의 </a:t>
            </a:r>
            <a:r>
              <a:rPr lang="ko-kr" dirty="0"/>
              <a:t>Office UI Fabric</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p:txBody>
          <a:bodyPr>
            <a:normAutofit fontScale="62500" lnSpcReduction="20000"/>
          </a:bodyPr>
          <a:lstStyle/>
          <a:p>
            <a:pPr marL="0" indent="0">
              <a:buNone/>
            </a:pPr>
            <a:r>
              <a:rPr lang="ko-kr" sz="4000" dirty="0">
                <a:latin typeface="Malgun Gothic" panose="020B0503020000020004" pitchFamily="34" charset="-127"/>
                <a:ea typeface="Malgun Gothic" panose="020B0503020000020004" pitchFamily="34" charset="-127"/>
              </a:rPr>
              <a:t>추가 기능을 빌드할 때 고려해야 할 </a:t>
            </a:r>
            <a:r>
              <a:rPr lang="ko-kr" sz="4000" dirty="0"/>
              <a:t>UI </a:t>
            </a:r>
            <a:r>
              <a:rPr lang="ko-kr" sz="4000" dirty="0">
                <a:latin typeface="Malgun Gothic" panose="020B0503020000020004" pitchFamily="34" charset="-127"/>
                <a:ea typeface="Malgun Gothic" panose="020B0503020000020004" pitchFamily="34" charset="-127"/>
              </a:rPr>
              <a:t>디자인 요소가 있습니다.</a:t>
            </a:r>
          </a:p>
          <a:p>
            <a:pPr>
              <a:lnSpc>
                <a:spcPct val="120000"/>
              </a:lnSpc>
            </a:pPr>
            <a:r>
              <a:rPr lang="ko-kr" sz="4000" dirty="0">
                <a:latin typeface="Segoe UI Semilight" panose="020B0402040204020203" pitchFamily="34" charset="0"/>
              </a:rPr>
              <a:t>Office UI Fabric</a:t>
            </a:r>
            <a:r>
              <a:rPr lang="ko-kr" sz="4000" dirty="0">
                <a:latin typeface="Malgun Gothic" panose="020B0503020000020004" pitchFamily="34" charset="-127"/>
                <a:ea typeface="Malgun Gothic" panose="020B0503020000020004" pitchFamily="34" charset="-127"/>
              </a:rPr>
              <a:t>에는 두 가지 기본 영역이 있습니다.</a:t>
            </a:r>
          </a:p>
          <a:p>
            <a:pPr lvl="1">
              <a:lnSpc>
                <a:spcPct val="120000"/>
              </a:lnSpc>
            </a:pPr>
            <a:r>
              <a:rPr lang="ko-kr" sz="2600" dirty="0"/>
              <a:t>Fabric Core</a:t>
            </a:r>
            <a:r>
              <a:rPr lang="ko-kr" sz="2600" dirty="0">
                <a:latin typeface="Malgun Gothic" panose="020B0503020000020004" pitchFamily="34" charset="-127"/>
                <a:ea typeface="Malgun Gothic" panose="020B0503020000020004" pitchFamily="34" charset="-127"/>
              </a:rPr>
              <a:t>에는 글꼴, 아이콘, 색상과 같은 기본 요소가 제공됩니다.</a:t>
            </a:r>
          </a:p>
          <a:p>
            <a:pPr lvl="1">
              <a:lnSpc>
                <a:spcPct val="120000"/>
              </a:lnSpc>
            </a:pPr>
            <a:r>
              <a:rPr lang="ko-kr" sz="2600" dirty="0"/>
              <a:t>Fabric React </a:t>
            </a:r>
            <a:r>
              <a:rPr lang="ko-kr" sz="2600" dirty="0">
                <a:latin typeface="Malgun Gothic" panose="020B0503020000020004" pitchFamily="34" charset="-127"/>
                <a:ea typeface="Malgun Gothic" panose="020B0503020000020004" pitchFamily="34" charset="-127"/>
              </a:rPr>
              <a:t>구성 요소는 </a:t>
            </a:r>
            <a:r>
              <a:rPr lang="ko-kr" sz="2600" dirty="0"/>
              <a:t>Fabric Core </a:t>
            </a:r>
            <a:r>
              <a:rPr lang="ko-kr" sz="2600" dirty="0">
                <a:latin typeface="Malgun Gothic" panose="020B0503020000020004" pitchFamily="34" charset="-127"/>
                <a:ea typeface="Malgun Gothic" panose="020B0503020000020004" pitchFamily="34" charset="-127"/>
              </a:rPr>
              <a:t>요소에 더하여 입력, 탐색 및 알림 구성 요소를 포함합니다.</a:t>
            </a:r>
          </a:p>
          <a:p>
            <a:pPr marL="228600" lvl="1">
              <a:lnSpc>
                <a:spcPct val="120000"/>
              </a:lnSpc>
            </a:pPr>
            <a:r>
              <a:rPr lang="ko-kr" sz="4000" dirty="0">
                <a:latin typeface="Segoe UI Semilight" panose="020B0402040204020203" pitchFamily="34" charset="0"/>
                <a:cs typeface="Segoe UI Semilight" panose="020B0402040204020203" pitchFamily="34" charset="0"/>
              </a:rPr>
              <a:t>Fabric </a:t>
            </a:r>
            <a:r>
              <a:rPr lang="ko-kr" sz="4000" dirty="0">
                <a:latin typeface="Malgun Gothic" panose="020B0503020000020004" pitchFamily="34" charset="-127"/>
                <a:ea typeface="Malgun Gothic" panose="020B0503020000020004" pitchFamily="34" charset="-127"/>
                <a:cs typeface="Segoe UI Semilight" panose="020B0402040204020203" pitchFamily="34" charset="0"/>
              </a:rPr>
              <a:t>구성 요소: </a:t>
            </a:r>
          </a:p>
          <a:p>
            <a:pPr lvl="1">
              <a:lnSpc>
                <a:spcPct val="120000"/>
              </a:lnSpc>
            </a:pPr>
            <a:r>
              <a:rPr lang="ko-kr" sz="2600" dirty="0">
                <a:latin typeface="Malgun Gothic" panose="020B0503020000020004" pitchFamily="34" charset="-127"/>
                <a:ea typeface="Malgun Gothic" panose="020B0503020000020004" pitchFamily="34" charset="-127"/>
              </a:rPr>
              <a:t>이동 경로</a:t>
            </a:r>
          </a:p>
          <a:p>
            <a:pPr lvl="1">
              <a:lnSpc>
                <a:spcPct val="120000"/>
              </a:lnSpc>
            </a:pPr>
            <a:r>
              <a:rPr lang="ko-kr" sz="2600" dirty="0">
                <a:latin typeface="Malgun Gothic" panose="020B0503020000020004" pitchFamily="34" charset="-127"/>
                <a:ea typeface="Malgun Gothic" panose="020B0503020000020004" pitchFamily="34" charset="-127"/>
              </a:rPr>
              <a:t>단추</a:t>
            </a:r>
          </a:p>
          <a:p>
            <a:pPr lvl="1">
              <a:lnSpc>
                <a:spcPct val="120000"/>
              </a:lnSpc>
            </a:pPr>
            <a:r>
              <a:rPr lang="ko-kr" sz="2600" dirty="0">
                <a:latin typeface="Malgun Gothic" panose="020B0503020000020004" pitchFamily="34" charset="-127"/>
                <a:ea typeface="Malgun Gothic" panose="020B0503020000020004" pitchFamily="34" charset="-127"/>
              </a:rPr>
              <a:t>확인란</a:t>
            </a:r>
          </a:p>
          <a:p>
            <a:pPr lvl="1">
              <a:lnSpc>
                <a:spcPct val="120000"/>
              </a:lnSpc>
            </a:pPr>
            <a:r>
              <a:rPr lang="ko-kr" sz="2600" dirty="0"/>
              <a:t>ChoiceGroup</a:t>
            </a:r>
          </a:p>
          <a:p>
            <a:pPr lvl="1">
              <a:lnSpc>
                <a:spcPct val="120000"/>
              </a:lnSpc>
            </a:pPr>
            <a:r>
              <a:rPr lang="ko-kr" sz="2600" dirty="0">
                <a:latin typeface="Malgun Gothic" panose="020B0503020000020004" pitchFamily="34" charset="-127"/>
                <a:ea typeface="Malgun Gothic" panose="020B0503020000020004" pitchFamily="34" charset="-127"/>
              </a:rPr>
              <a:t>드롭다운</a:t>
            </a:r>
          </a:p>
          <a:p>
            <a:pPr lvl="1">
              <a:lnSpc>
                <a:spcPct val="120000"/>
              </a:lnSpc>
            </a:pPr>
            <a:r>
              <a:rPr lang="ko-kr" sz="2600" dirty="0">
                <a:latin typeface="Malgun Gothic" panose="020B0503020000020004" pitchFamily="34" charset="-127"/>
                <a:ea typeface="Malgun Gothic" panose="020B0503020000020004" pitchFamily="34" charset="-127"/>
              </a:rPr>
              <a:t>레이블</a:t>
            </a:r>
          </a:p>
          <a:p>
            <a:pPr lvl="1">
              <a:lnSpc>
                <a:spcPct val="120000"/>
              </a:lnSpc>
            </a:pPr>
            <a:r>
              <a:rPr lang="ko-kr" sz="2600" dirty="0">
                <a:latin typeface="Malgun Gothic" panose="020B0503020000020004" pitchFamily="34" charset="-127"/>
                <a:ea typeface="Malgun Gothic" panose="020B0503020000020004" pitchFamily="34" charset="-127"/>
              </a:rPr>
              <a:t>목록</a:t>
            </a:r>
          </a:p>
          <a:p>
            <a:pPr lvl="1">
              <a:lnSpc>
                <a:spcPct val="120000"/>
              </a:lnSpc>
            </a:pPr>
            <a:r>
              <a:rPr lang="ko-KR" altLang="en-US" sz="2600" dirty="0">
                <a:latin typeface="Malgun Gothic" panose="020B0503020000020004" pitchFamily="34" charset="-127"/>
                <a:ea typeface="Malgun Gothic" panose="020B0503020000020004" pitchFamily="34" charset="-127"/>
              </a:rPr>
              <a:t>피벗</a:t>
            </a:r>
            <a:endParaRPr lang="ko-kr" sz="2600" dirty="0">
              <a:latin typeface="Malgun Gothic" panose="020B0503020000020004" pitchFamily="34" charset="-127"/>
              <a:ea typeface="Malgun Gothic" panose="020B0503020000020004" pitchFamily="34" charset="-127"/>
            </a:endParaRPr>
          </a:p>
          <a:p>
            <a:pPr lvl="1">
              <a:lnSpc>
                <a:spcPct val="120000"/>
              </a:lnSpc>
            </a:pPr>
            <a:r>
              <a:rPr lang="ko-kr" sz="2600" dirty="0"/>
              <a:t>Textfield</a:t>
            </a:r>
          </a:p>
          <a:p>
            <a:pPr lvl="1">
              <a:lnSpc>
                <a:spcPct val="120000"/>
              </a:lnSpc>
            </a:pPr>
            <a:r>
              <a:rPr lang="ko-kr" sz="2600" dirty="0">
                <a:latin typeface="Malgun Gothic" panose="020B0503020000020004" pitchFamily="34" charset="-127"/>
                <a:ea typeface="Malgun Gothic" panose="020B0503020000020004" pitchFamily="34" charset="-127"/>
              </a:rPr>
              <a:t>토글</a:t>
            </a:r>
          </a:p>
          <a:p>
            <a:endParaRPr lang="en-US" dirty="0"/>
          </a:p>
        </p:txBody>
      </p:sp>
    </p:spTree>
    <p:extLst>
      <p:ext uri="{BB962C8B-B14F-4D97-AF65-F5344CB8AC3E}">
        <p14:creationId xmlns:p14="http://schemas.microsoft.com/office/powerpoint/2010/main" val="30769673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기능의 </a:t>
            </a:r>
            <a:r>
              <a:rPr lang="ko-kr" dirty="0"/>
              <a:t>Microsoft Graph</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696453"/>
            <a:ext cx="5323305" cy="4977302"/>
          </a:xfrm>
        </p:spPr>
        <p:txBody>
          <a:bodyPr>
            <a:normAutofit/>
          </a:bodyPr>
          <a:lstStyle/>
          <a:p>
            <a:r>
              <a:rPr lang="ko-kr" sz="2500" dirty="0">
                <a:latin typeface="Malgun Gothic" panose="020B0503020000020004" pitchFamily="34" charset="-127"/>
                <a:ea typeface="Malgun Gothic" panose="020B0503020000020004" pitchFamily="34" charset="-127"/>
              </a:rPr>
              <a:t>온라인 서비스 제공자의 데이터를 통합하여 추가 기능의 가치와 채택률을 높입니다. </a:t>
            </a:r>
          </a:p>
          <a:p>
            <a:r>
              <a:rPr lang="ko-kr" sz="2500" dirty="0">
                <a:latin typeface="Segoe UI Semilight" panose="020B0402040204020203" pitchFamily="34" charset="0"/>
              </a:rPr>
              <a:t>Microsoft Graph REST API</a:t>
            </a:r>
            <a:r>
              <a:rPr lang="ko-kr" sz="2500" dirty="0">
                <a:latin typeface="Malgun Gothic" panose="020B0503020000020004" pitchFamily="34" charset="-127"/>
                <a:ea typeface="Malgun Gothic" panose="020B0503020000020004" pitchFamily="34" charset="-127"/>
              </a:rPr>
              <a:t>를 사용하면 추가 기능에서 다음과 같은 서비스의 사용자 데이터에 액세스할 수 있습니다.</a:t>
            </a:r>
          </a:p>
          <a:p>
            <a:pPr lvl="1"/>
            <a:r>
              <a:rPr lang="ko-kr" dirty="0"/>
              <a:t>Azure Active Directory</a:t>
            </a:r>
          </a:p>
          <a:p>
            <a:pPr lvl="1"/>
            <a:r>
              <a:rPr lang="ko-kr" dirty="0"/>
              <a:t>Office 365 </a:t>
            </a:r>
            <a:r>
              <a:rPr lang="ko-kr" dirty="0">
                <a:latin typeface="Malgun Gothic" panose="020B0503020000020004" pitchFamily="34" charset="-127"/>
                <a:ea typeface="Malgun Gothic" panose="020B0503020000020004" pitchFamily="34" charset="-127"/>
              </a:rPr>
              <a:t>서비스</a:t>
            </a:r>
          </a:p>
          <a:p>
            <a:pPr lvl="1"/>
            <a:r>
              <a:rPr lang="ko-kr" dirty="0">
                <a:latin typeface="Malgun Gothic" panose="020B0503020000020004" pitchFamily="34" charset="-127"/>
                <a:ea typeface="Malgun Gothic" panose="020B0503020000020004" pitchFamily="34" charset="-127"/>
              </a:rPr>
              <a:t>엔터프라이즈 모빌리티 및 보안 서비스</a:t>
            </a:r>
          </a:p>
          <a:p>
            <a:pPr lvl="1"/>
            <a:r>
              <a:rPr lang="ko-kr" dirty="0"/>
              <a:t>Windows 10 </a:t>
            </a:r>
            <a:r>
              <a:rPr lang="ko-kr" dirty="0">
                <a:latin typeface="Malgun Gothic" panose="020B0503020000020004" pitchFamily="34" charset="-127"/>
                <a:ea typeface="Malgun Gothic" panose="020B0503020000020004" pitchFamily="34" charset="-127"/>
              </a:rPr>
              <a:t>서비스</a:t>
            </a:r>
          </a:p>
          <a:p>
            <a:pPr lvl="1"/>
            <a:r>
              <a:rPr lang="ko-kr" dirty="0"/>
              <a:t>Dynamics 365</a:t>
            </a:r>
          </a:p>
          <a:p>
            <a:pPr lvl="1"/>
            <a:endParaRPr lang="en-US" dirty="0"/>
          </a:p>
        </p:txBody>
      </p:sp>
      <p:pic>
        <p:nvPicPr>
          <p:cNvPr id="6" name="Picture 5">
            <a:extLst>
              <a:ext uri="{FF2B5EF4-FFF2-40B4-BE49-F238E27FC236}">
                <a16:creationId xmlns:a16="http://schemas.microsoft.com/office/drawing/2014/main" id="{B29E93C0-5D0D-46F7-80EB-0E161FE981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78374" y="1943510"/>
            <a:ext cx="7616349" cy="3706519"/>
          </a:xfrm>
          <a:prstGeom prst="rect">
            <a:avLst/>
          </a:prstGeom>
        </p:spPr>
      </p:pic>
    </p:spTree>
    <p:extLst>
      <p:ext uri="{BB962C8B-B14F-4D97-AF65-F5344CB8AC3E}">
        <p14:creationId xmlns:p14="http://schemas.microsoft.com/office/powerpoint/2010/main" val="21238933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703271" y="3171827"/>
            <a:ext cx="6900466" cy="523220"/>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추가 기능 사용자 지정 이해</a:t>
            </a:r>
          </a:p>
        </p:txBody>
      </p:sp>
    </p:spTree>
    <p:extLst>
      <p:ext uri="{BB962C8B-B14F-4D97-AF65-F5344CB8AC3E}">
        <p14:creationId xmlns:p14="http://schemas.microsoft.com/office/powerpoint/2010/main" val="1890427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22301" y="3721180"/>
            <a:ext cx="9510528" cy="1107996"/>
          </a:xfrm>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기능에 대한 테스트, 디버그 및 배포 옵션</a:t>
            </a:r>
          </a:p>
        </p:txBody>
      </p:sp>
    </p:spTree>
    <p:extLst>
      <p:ext uri="{BB962C8B-B14F-4D97-AF65-F5344CB8AC3E}">
        <p14:creationId xmlns:p14="http://schemas.microsoft.com/office/powerpoint/2010/main" val="5098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기능을 위한 배포 옵션</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565195"/>
            <a:ext cx="11018520" cy="5108559"/>
          </a:xfrm>
        </p:spPr>
        <p:txBody>
          <a:bodyPr/>
          <a:lstStyle/>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고려할 요소:</a:t>
            </a:r>
          </a:p>
        </p:txBody>
      </p:sp>
      <p:graphicFrame>
        <p:nvGraphicFramePr>
          <p:cNvPr id="4" name="Table 3">
            <a:extLst>
              <a:ext uri="{FF2B5EF4-FFF2-40B4-BE49-F238E27FC236}">
                <a16:creationId xmlns:a16="http://schemas.microsoft.com/office/drawing/2014/main" id="{C42419FA-D989-0F4D-92B2-1E39C4919B35}"/>
              </a:ext>
            </a:extLst>
          </p:cNvPr>
          <p:cNvGraphicFramePr>
            <a:graphicFrameLocks noGrp="1"/>
          </p:cNvGraphicFramePr>
          <p:nvPr>
            <p:extLst>
              <p:ext uri="{D42A27DB-BD31-4B8C-83A1-F6EECF244321}">
                <p14:modId xmlns:p14="http://schemas.microsoft.com/office/powerpoint/2010/main" val="2304854493"/>
              </p:ext>
            </p:extLst>
          </p:nvPr>
        </p:nvGraphicFramePr>
        <p:xfrm>
          <a:off x="735161" y="2158115"/>
          <a:ext cx="10454809" cy="2945749"/>
        </p:xfrm>
        <a:graphic>
          <a:graphicData uri="http://schemas.openxmlformats.org/drawingml/2006/table">
            <a:tbl>
              <a:tblPr firstRow="1" bandRow="1">
                <a:tableStyleId>{93296810-A885-4BE3-A3E7-6D5BEEA58F35}</a:tableStyleId>
              </a:tblPr>
              <a:tblGrid>
                <a:gridCol w="4191169">
                  <a:extLst>
                    <a:ext uri="{9D8B030D-6E8A-4147-A177-3AD203B41FA5}">
                      <a16:colId xmlns:a16="http://schemas.microsoft.com/office/drawing/2014/main" val="2640031141"/>
                    </a:ext>
                  </a:extLst>
                </a:gridCol>
                <a:gridCol w="6263640">
                  <a:extLst>
                    <a:ext uri="{9D8B030D-6E8A-4147-A177-3AD203B41FA5}">
                      <a16:colId xmlns:a16="http://schemas.microsoft.com/office/drawing/2014/main" val="4039266678"/>
                    </a:ext>
                  </a:extLst>
                </a:gridCol>
              </a:tblGrid>
              <a:tr h="427496">
                <a:tc>
                  <a:txBody>
                    <a:bodyPr/>
                    <a:lstStyle/>
                    <a:p>
                      <a:r>
                        <a:rPr lang="ko-kr" sz="2000"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고려할 항목...</a:t>
                      </a:r>
                    </a:p>
                  </a:txBody>
                  <a:tcPr/>
                </a:tc>
                <a:tc>
                  <a:txBody>
                    <a:bodyPr/>
                    <a:lstStyle/>
                    <a:p>
                      <a:pPr marL="0" algn="l" defTabSz="932742" rtl="0" eaLnBrk="1" latinLnBrk="0" hangingPunct="1"/>
                      <a:r>
                        <a:rPr lang="ko-kr" sz="2000" b="1"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예</a:t>
                      </a:r>
                    </a:p>
                  </a:txBody>
                  <a:tcPr/>
                </a:tc>
                <a:extLst>
                  <a:ext uri="{0D108BD9-81ED-4DB2-BD59-A6C34878D82A}">
                    <a16:rowId xmlns:a16="http://schemas.microsoft.com/office/drawing/2014/main" val="3382345161"/>
                  </a:ext>
                </a:extLst>
              </a:tr>
              <a:tr h="502889">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추가 기능 수명 주기 단계</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로컬 개발자 테스트, 공공 사용 준비</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추가 기능 상호 작용 또는 기능 지원</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800" kern="1200" dirty="0">
                          <a:solidFill>
                            <a:schemeClr val="dk1"/>
                          </a:solidFill>
                          <a:effectLst/>
                          <a:latin typeface="Malgun Gothic" panose="020B0503020000020004" pitchFamily="34" charset="-127"/>
                          <a:ea typeface="Malgun Gothic" panose="020B0503020000020004" pitchFamily="34" charset="-127"/>
                          <a:cs typeface="Times New Roman" panose="02020603050405020304" pitchFamily="18" charset="0"/>
                        </a:rPr>
                        <a:t>작업 창 추가 기능, 콘텐츠 추가 기능, 추가 기능 명령</a:t>
                      </a:r>
                    </a:p>
                  </a:txBody>
                  <a:tcPr marL="152400" marR="152400" marT="114300" marB="114300"/>
                </a:tc>
                <a:extLst>
                  <a:ext uri="{0D108BD9-81ED-4DB2-BD59-A6C34878D82A}">
                    <a16:rowId xmlns:a16="http://schemas.microsoft.com/office/drawing/2014/main" val="3269964458"/>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대상 </a:t>
                      </a:r>
                      <a:r>
                        <a:rPr lang="ko-kr" sz="1800" dirty="0">
                          <a:effectLst/>
                          <a:latin typeface="Calibri" panose="020F0502020204030204" pitchFamily="34" charset="0"/>
                          <a:ea typeface="Calibri" panose="020F0502020204030204" pitchFamily="34" charset="0"/>
                          <a:cs typeface="Times New Roman" panose="02020603050405020304" pitchFamily="18" charset="0"/>
                        </a:rPr>
                        <a:t>Office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애플리케이션</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Excel, Outlook</a:t>
                      </a:r>
                    </a:p>
                  </a:txBody>
                  <a:tcPr marL="152400" marR="152400" marT="114300" marB="114300"/>
                </a:tc>
                <a:extLst>
                  <a:ext uri="{0D108BD9-81ED-4DB2-BD59-A6C34878D82A}">
                    <a16:rowId xmlns:a16="http://schemas.microsoft.com/office/drawing/2014/main" val="3596313654"/>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대상 플랫폼</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800" kern="120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Windows, Mac</a:t>
                      </a:r>
                    </a:p>
                  </a:txBody>
                  <a:tcPr marL="152400" marR="152400" marT="114300" marB="114300"/>
                </a:tc>
                <a:extLst>
                  <a:ext uri="{0D108BD9-81ED-4DB2-BD59-A6C34878D82A}">
                    <a16:rowId xmlns:a16="http://schemas.microsoft.com/office/drawing/2014/main" val="2186209982"/>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사용자 기반의 범위</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800" kern="1200" dirty="0">
                          <a:solidFill>
                            <a:schemeClr val="dk1"/>
                          </a:solidFill>
                          <a:effectLst/>
                          <a:latin typeface="Malgun Gothic" panose="020B0503020000020004" pitchFamily="34" charset="-127"/>
                          <a:ea typeface="Malgun Gothic" panose="020B0503020000020004" pitchFamily="34" charset="-127"/>
                          <a:cs typeface="Times New Roman" panose="02020603050405020304" pitchFamily="18" charset="0"/>
                        </a:rPr>
                        <a:t>조직, 일반 대중</a:t>
                      </a:r>
                    </a:p>
                  </a:txBody>
                  <a:tcPr marL="152400" marR="152400" marT="114300" marB="114300"/>
                </a:tc>
                <a:extLst>
                  <a:ext uri="{0D108BD9-81ED-4DB2-BD59-A6C34878D82A}">
                    <a16:rowId xmlns:a16="http://schemas.microsoft.com/office/drawing/2014/main" val="2870472382"/>
                  </a:ext>
                </a:extLst>
              </a:tr>
            </a:tbl>
          </a:graphicData>
        </a:graphic>
      </p:graphicFrame>
    </p:spTree>
    <p:extLst>
      <p:ext uri="{BB962C8B-B14F-4D97-AF65-F5344CB8AC3E}">
        <p14:creationId xmlns:p14="http://schemas.microsoft.com/office/powerpoint/2010/main" val="3563562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기능을 위한 배포 옵션</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6740" y="1292241"/>
            <a:ext cx="11018520" cy="5108559"/>
          </a:xfrm>
        </p:spPr>
        <p:txBody>
          <a:bodyPr/>
          <a:lstStyle/>
          <a:p>
            <a:pPr marL="0" indent="0">
              <a:buNone/>
            </a:pPr>
            <a:r>
              <a:rPr lang="ko-kr" dirty="0">
                <a:latin typeface="Malgun Gothic" panose="020B0503020000020004" pitchFamily="34" charset="-127"/>
                <a:ea typeface="Malgun Gothic" panose="020B0503020000020004" pitchFamily="34" charset="-127"/>
              </a:rPr>
              <a:t>개발자가 추가 기능을 배포할 수 있는 다양한 옵션이 있습니다.</a:t>
            </a:r>
          </a:p>
          <a:p>
            <a:pPr lvl="1"/>
            <a:r>
              <a:rPr lang="ko-kr" sz="2800" dirty="0">
                <a:latin typeface="Malgun Gothic" panose="020B0503020000020004" pitchFamily="34" charset="-127"/>
                <a:ea typeface="Malgun Gothic" panose="020B0503020000020004" pitchFamily="34" charset="-127"/>
              </a:rPr>
              <a:t>배포 옵션</a:t>
            </a:r>
          </a:p>
          <a:p>
            <a:pPr lvl="2"/>
            <a:r>
              <a:rPr lang="ko-kr" sz="2000" dirty="0">
                <a:latin typeface="Segoe UI Semilight" panose="020B0402040204020203" pitchFamily="34" charset="0"/>
              </a:rPr>
              <a:t>Office 365 </a:t>
            </a:r>
            <a:r>
              <a:rPr lang="ko-kr" sz="2000" dirty="0">
                <a:latin typeface="Malgun Gothic" panose="020B0503020000020004" pitchFamily="34" charset="-127"/>
                <a:ea typeface="Malgun Gothic" panose="020B0503020000020004" pitchFamily="34" charset="-127"/>
              </a:rPr>
              <a:t>관리 센터를 통한 중앙 집중식 배포</a:t>
            </a:r>
          </a:p>
          <a:p>
            <a:pPr lvl="2"/>
            <a:r>
              <a:rPr lang="ko-kr" sz="2000" dirty="0">
                <a:latin typeface="Segoe UI Semilight" panose="020B0402040204020203" pitchFamily="34" charset="0"/>
              </a:rPr>
              <a:t>SharePoint </a:t>
            </a:r>
            <a:r>
              <a:rPr lang="ko-kr" sz="2000" dirty="0">
                <a:latin typeface="Malgun Gothic" panose="020B0503020000020004" pitchFamily="34" charset="-127"/>
                <a:ea typeface="Malgun Gothic" panose="020B0503020000020004" pitchFamily="34" charset="-127"/>
              </a:rPr>
              <a:t>앱 카탈로그 배포</a:t>
            </a:r>
          </a:p>
          <a:p>
            <a:pPr lvl="2"/>
            <a:r>
              <a:rPr lang="ko-kr" sz="2000" dirty="0">
                <a:latin typeface="Segoe UI Semilight" panose="020B0402040204020203" pitchFamily="34" charset="0"/>
              </a:rPr>
              <a:t>Outlook </a:t>
            </a:r>
            <a:r>
              <a:rPr lang="ko-kr" sz="2000" dirty="0">
                <a:latin typeface="Malgun Gothic" panose="020B0503020000020004" pitchFamily="34" charset="-127"/>
                <a:ea typeface="Malgun Gothic" panose="020B0503020000020004" pitchFamily="34" charset="-127"/>
              </a:rPr>
              <a:t>추가 기능 배포</a:t>
            </a:r>
          </a:p>
          <a:p>
            <a:pPr lvl="1"/>
            <a:r>
              <a:rPr lang="ko-kr" sz="2800" dirty="0">
                <a:latin typeface="Segoe UI Semilight" panose="020B0402040204020203" pitchFamily="34" charset="0"/>
              </a:rPr>
              <a:t>Office </a:t>
            </a:r>
            <a:r>
              <a:rPr lang="ko-kr" sz="2800" dirty="0">
                <a:latin typeface="Malgun Gothic" panose="020B0503020000020004" pitchFamily="34" charset="-127"/>
                <a:ea typeface="Malgun Gothic" panose="020B0503020000020004" pitchFamily="34" charset="-127"/>
              </a:rPr>
              <a:t>호스트별 배포 옵션 </a:t>
            </a:r>
          </a:p>
          <a:p>
            <a:pPr lvl="2"/>
            <a:r>
              <a:rPr lang="ko-kr" sz="2000" dirty="0">
                <a:latin typeface="Segoe UI Semilight" panose="020B0402040204020203" pitchFamily="34" charset="0"/>
              </a:rPr>
              <a:t>Word, Excel, PowerPoint</a:t>
            </a:r>
          </a:p>
          <a:p>
            <a:pPr lvl="2"/>
            <a:r>
              <a:rPr lang="ko-kr" sz="2000" dirty="0">
                <a:latin typeface="Segoe UI Semilight" panose="020B0402040204020203" pitchFamily="34" charset="0"/>
              </a:rPr>
              <a:t>Outlook </a:t>
            </a:r>
          </a:p>
        </p:txBody>
      </p:sp>
    </p:spTree>
    <p:extLst>
      <p:ext uri="{BB962C8B-B14F-4D97-AF65-F5344CB8AC3E}">
        <p14:creationId xmlns:p14="http://schemas.microsoft.com/office/powerpoint/2010/main" val="21976589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기능에 대한 테스트 및 디버그</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397726"/>
            <a:ext cx="11018520" cy="5396349"/>
          </a:xfrm>
        </p:spPr>
        <p:txBody>
          <a:bodyPr/>
          <a:lstStyle/>
          <a:p>
            <a:pPr marL="0" indent="0">
              <a:buNone/>
            </a:pPr>
            <a:r>
              <a:rPr lang="ko-kr" dirty="0">
                <a:latin typeface="Malgun Gothic" panose="020B0503020000020004" pitchFamily="34" charset="-127"/>
                <a:ea typeface="Malgun Gothic" panose="020B0503020000020004" pitchFamily="34" charset="-127"/>
              </a:rPr>
              <a:t>개발자는 추가 기능의 수명 주기 동안 다양한 지점에서 기능을 확인하고 버그를 수정해야 합니다. </a:t>
            </a:r>
          </a:p>
          <a:p>
            <a:endParaRPr lang="en-US" dirty="0"/>
          </a:p>
        </p:txBody>
      </p:sp>
      <p:graphicFrame>
        <p:nvGraphicFramePr>
          <p:cNvPr id="4" name="Table 3">
            <a:extLst>
              <a:ext uri="{FF2B5EF4-FFF2-40B4-BE49-F238E27FC236}">
                <a16:creationId xmlns:a16="http://schemas.microsoft.com/office/drawing/2014/main" id="{82FD0CDD-F4BB-9B45-9025-EE6A0F4D803F}"/>
              </a:ext>
            </a:extLst>
          </p:cNvPr>
          <p:cNvGraphicFramePr>
            <a:graphicFrameLocks noGrp="1"/>
          </p:cNvGraphicFramePr>
          <p:nvPr>
            <p:extLst>
              <p:ext uri="{D42A27DB-BD31-4B8C-83A1-F6EECF244321}">
                <p14:modId xmlns:p14="http://schemas.microsoft.com/office/powerpoint/2010/main" val="3719124855"/>
              </p:ext>
            </p:extLst>
          </p:nvPr>
        </p:nvGraphicFramePr>
        <p:xfrm>
          <a:off x="653135" y="2422581"/>
          <a:ext cx="10202092" cy="4356915"/>
        </p:xfrm>
        <a:graphic>
          <a:graphicData uri="http://schemas.openxmlformats.org/drawingml/2006/table">
            <a:tbl>
              <a:tblPr firstRow="1" bandRow="1">
                <a:tableStyleId>{93296810-A885-4BE3-A3E7-6D5BEEA58F35}</a:tableStyleId>
              </a:tblPr>
              <a:tblGrid>
                <a:gridCol w="1940886">
                  <a:extLst>
                    <a:ext uri="{9D8B030D-6E8A-4147-A177-3AD203B41FA5}">
                      <a16:colId xmlns:a16="http://schemas.microsoft.com/office/drawing/2014/main" val="2640031141"/>
                    </a:ext>
                  </a:extLst>
                </a:gridCol>
                <a:gridCol w="3293129">
                  <a:extLst>
                    <a:ext uri="{9D8B030D-6E8A-4147-A177-3AD203B41FA5}">
                      <a16:colId xmlns:a16="http://schemas.microsoft.com/office/drawing/2014/main" val="4039266678"/>
                    </a:ext>
                  </a:extLst>
                </a:gridCol>
                <a:gridCol w="4968077">
                  <a:extLst>
                    <a:ext uri="{9D8B030D-6E8A-4147-A177-3AD203B41FA5}">
                      <a16:colId xmlns:a16="http://schemas.microsoft.com/office/drawing/2014/main" val="924819995"/>
                    </a:ext>
                  </a:extLst>
                </a:gridCol>
              </a:tblGrid>
              <a:tr h="346743">
                <a:tc>
                  <a:txBody>
                    <a:bodyPr/>
                    <a:lstStyle/>
                    <a:p>
                      <a:r>
                        <a:rPr lang="ko-kr" sz="1600" kern="1200" spc="0" baseline="0" dirty="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옵션</a:t>
                      </a:r>
                    </a:p>
                  </a:txBody>
                  <a:tcPr/>
                </a:tc>
                <a:tc>
                  <a:txBody>
                    <a:bodyPr/>
                    <a:lstStyle/>
                    <a:p>
                      <a:pPr marL="0" algn="l" defTabSz="932742" rtl="0" eaLnBrk="1" latinLnBrk="0" hangingPunct="1"/>
                      <a:r>
                        <a:rPr lang="ko-kr" sz="1600" b="1" kern="1200" spc="0" baseline="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설명</a:t>
                      </a:r>
                    </a:p>
                  </a:txBody>
                  <a:tcPr/>
                </a:tc>
                <a:tc>
                  <a:txBody>
                    <a:bodyPr/>
                    <a:lstStyle/>
                    <a:p>
                      <a:pPr marL="0" algn="l" defTabSz="932742" rtl="0" eaLnBrk="1" latinLnBrk="0" hangingPunct="1"/>
                      <a:r>
                        <a:rPr lang="ko-kr" altLang="en-US" sz="1600" b="1" kern="1200" spc="0" baseline="0" dirty="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가장 </a:t>
                      </a:r>
                      <a:r>
                        <a:rPr lang="ko-KR" altLang="en-US" sz="1600" b="1" kern="1200" spc="0" baseline="0" dirty="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적절한</a:t>
                      </a:r>
                      <a:r>
                        <a:rPr lang="ko-kr" altLang="en-US" sz="1600" b="1" kern="1200" spc="0" baseline="0" dirty="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 </a:t>
                      </a:r>
                      <a:r>
                        <a:rPr lang="ko-kr" sz="1600" b="1" kern="1200" spc="0" baseline="0" dirty="0">
                          <a:gradFill>
                            <a:gsLst>
                              <a:gs pos="1250">
                                <a:schemeClr val="tx1"/>
                              </a:gs>
                              <a:gs pos="100000">
                                <a:schemeClr val="tx1"/>
                              </a:gs>
                            </a:gsLst>
                            <a:lin ang="5400000" scaled="0"/>
                          </a:gradFill>
                          <a:latin typeface="+mn-lt"/>
                          <a:ea typeface="Malgun Gothic" panose="020B0503020000020004" pitchFamily="34" charset="-127"/>
                          <a:cs typeface="Segoe UI Semilight" panose="020B0402040204020203" pitchFamily="34" charset="0"/>
                        </a:rPr>
                        <a:t>경우...</a:t>
                      </a:r>
                    </a:p>
                  </a:txBody>
                  <a:tcPr/>
                </a:tc>
                <a:extLst>
                  <a:ext uri="{0D108BD9-81ED-4DB2-BD59-A6C34878D82A}">
                    <a16:rowId xmlns:a16="http://schemas.microsoft.com/office/drawing/2014/main" val="3382345161"/>
                  </a:ext>
                </a:extLst>
              </a:tr>
              <a:tr h="440900">
                <a:tc>
                  <a:txBody>
                    <a:bodyPr/>
                    <a:lstStyle/>
                    <a:p>
                      <a:pPr marL="0" marR="0">
                        <a:lnSpc>
                          <a:spcPct val="107000"/>
                        </a:lnSpc>
                        <a:spcBef>
                          <a:spcPts val="0"/>
                        </a:spcBef>
                        <a:spcAft>
                          <a:spcPts val="800"/>
                        </a:spcAft>
                      </a:pPr>
                      <a:r>
                        <a:rPr lang="ko-kr" sz="1400">
                          <a:effectLst/>
                          <a:latin typeface="+mn-lt"/>
                          <a:ea typeface="Malgun Gothic" panose="020B0503020000020004" pitchFamily="34" charset="-127"/>
                          <a:cs typeface="Times New Roman" panose="02020603050405020304" pitchFamily="18" charset="0"/>
                        </a:rPr>
                        <a:t>테스트용으로 로드</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ko-kr" sz="1400">
                          <a:effectLst/>
                          <a:latin typeface="+mn-lt"/>
                          <a:ea typeface="Malgun Gothic" panose="020B0503020000020004" pitchFamily="34" charset="-127"/>
                          <a:cs typeface="Times New Roman" panose="02020603050405020304" pitchFamily="18" charset="0"/>
                        </a:rPr>
                        <a:t>로컬로 추가 기능을 설치합니다.</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ko-kr" sz="1400">
                          <a:effectLst/>
                          <a:latin typeface="+mn-lt"/>
                          <a:ea typeface="Malgun Gothic" panose="020B0503020000020004" pitchFamily="34" charset="-127"/>
                          <a:cs typeface="Times New Roman" panose="02020603050405020304" pitchFamily="18" charset="0"/>
                        </a:rPr>
                        <a:t>개발자가 추가 기능을 빌드 및 테스트할 때</a:t>
                      </a:r>
                    </a:p>
                  </a:txBody>
                  <a:tcPr marL="152400" marR="152400" marT="114300" marB="114300"/>
                </a:tc>
                <a:extLst>
                  <a:ext uri="{0D108BD9-81ED-4DB2-BD59-A6C34878D82A}">
                    <a16:rowId xmlns:a16="http://schemas.microsoft.com/office/drawing/2014/main" val="3212719733"/>
                  </a:ext>
                </a:extLst>
              </a:tr>
              <a:tr h="635569">
                <a:tc>
                  <a:txBody>
                    <a:bodyPr/>
                    <a:lstStyle/>
                    <a:p>
                      <a:pPr marL="0" marR="0">
                        <a:lnSpc>
                          <a:spcPct val="107000"/>
                        </a:lnSpc>
                        <a:spcBef>
                          <a:spcPts val="0"/>
                        </a:spcBef>
                        <a:spcAft>
                          <a:spcPts val="800"/>
                        </a:spcAft>
                      </a:pPr>
                      <a:r>
                        <a:rPr lang="ko-kr" sz="1400">
                          <a:effectLst/>
                          <a:latin typeface="+mn-lt"/>
                          <a:ea typeface="Malgun Gothic" panose="020B0503020000020004" pitchFamily="34" charset="-127"/>
                          <a:cs typeface="Times New Roman" panose="02020603050405020304" pitchFamily="18" charset="0"/>
                        </a:rPr>
                        <a:t>중앙 집중식 배포</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dirty="0">
                          <a:solidFill>
                            <a:schemeClr val="dk1"/>
                          </a:solidFill>
                          <a:effectLst/>
                          <a:latin typeface="+mn-lt"/>
                          <a:ea typeface="Malgun Gothic" panose="020B0503020000020004" pitchFamily="34" charset="-127"/>
                          <a:cs typeface="Times New Roman" panose="02020603050405020304" pitchFamily="18" charset="0"/>
                        </a:rPr>
                        <a:t>Microsoft </a:t>
                      </a:r>
                      <a:r>
                        <a:rPr lang="ko-kr" sz="1400" kern="1200" baseline="0" dirty="0">
                          <a:solidFill>
                            <a:schemeClr val="dk1"/>
                          </a:solidFill>
                          <a:effectLst/>
                          <a:latin typeface="+mn-lt"/>
                          <a:ea typeface="Malgun Gothic" panose="020B0503020000020004" pitchFamily="34" charset="-127"/>
                          <a:cs typeface="Segoe UI" panose="020B0502040204020203" pitchFamily="34" charset="0"/>
                        </a:rPr>
                        <a:t>365</a:t>
                      </a:r>
                      <a:r>
                        <a:rPr lang="ko-kr" sz="1400" kern="1200" dirty="0">
                          <a:solidFill>
                            <a:schemeClr val="dk1"/>
                          </a:solidFill>
                          <a:effectLst/>
                          <a:latin typeface="+mn-lt"/>
                          <a:ea typeface="Malgun Gothic" panose="020B0503020000020004" pitchFamily="34" charset="-127"/>
                          <a:cs typeface="Times New Roman" panose="02020603050405020304" pitchFamily="18" charset="0"/>
                        </a:rPr>
                        <a:t> 관리 센터를 통해 사용자에게 추가 기능을 배포합니다.</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dirty="0">
                          <a:solidFill>
                            <a:schemeClr val="dk1"/>
                          </a:solidFill>
                          <a:effectLst/>
                          <a:latin typeface="+mn-lt"/>
                          <a:ea typeface="Malgun Gothic" panose="020B0503020000020004" pitchFamily="34" charset="-127"/>
                          <a:cs typeface="Times New Roman" panose="02020603050405020304" pitchFamily="18" charset="0"/>
                        </a:rPr>
                        <a:t>Office 365 또는 하이브리드 환경에서 조직에 사용하도록 추가 기능이 준비된 경우</a:t>
                      </a:r>
                    </a:p>
                  </a:txBody>
                  <a:tcPr marL="152400" marR="152400" marT="114300" marB="114300"/>
                </a:tc>
                <a:extLst>
                  <a:ext uri="{0D108BD9-81ED-4DB2-BD59-A6C34878D82A}">
                    <a16:rowId xmlns:a16="http://schemas.microsoft.com/office/drawing/2014/main" val="3269964458"/>
                  </a:ext>
                </a:extLst>
              </a:tr>
              <a:tr h="850494">
                <a:tc>
                  <a:txBody>
                    <a:bodyPr/>
                    <a:lstStyle/>
                    <a:p>
                      <a:pPr marL="0" marR="0">
                        <a:lnSpc>
                          <a:spcPct val="107000"/>
                        </a:lnSpc>
                        <a:spcBef>
                          <a:spcPts val="0"/>
                        </a:spcBef>
                        <a:spcAft>
                          <a:spcPts val="800"/>
                        </a:spcAft>
                      </a:pPr>
                      <a:r>
                        <a:rPr lang="ko-kr" sz="1400">
                          <a:effectLst/>
                          <a:latin typeface="+mn-lt"/>
                          <a:ea typeface="Malgun Gothic" panose="020B0503020000020004" pitchFamily="34" charset="-127"/>
                          <a:cs typeface="Times New Roman" panose="02020603050405020304" pitchFamily="18" charset="0"/>
                        </a:rPr>
                        <a:t>SharePoint 카탈로그</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dirty="0">
                          <a:solidFill>
                            <a:schemeClr val="dk1"/>
                          </a:solidFill>
                          <a:effectLst/>
                          <a:latin typeface="+mn-lt"/>
                          <a:ea typeface="Malgun Gothic" panose="020B0503020000020004" pitchFamily="34" charset="-127"/>
                          <a:cs typeface="Times New Roman" panose="02020603050405020304" pitchFamily="18" charset="0"/>
                        </a:rPr>
                        <a:t>SharePoint를 통해 사용자에게 추가 기능을 배포합니다.</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dirty="0">
                          <a:solidFill>
                            <a:schemeClr val="dk1"/>
                          </a:solidFill>
                          <a:effectLst/>
                          <a:latin typeface="+mn-lt"/>
                          <a:ea typeface="Malgun Gothic" panose="020B0503020000020004" pitchFamily="34" charset="-127"/>
                          <a:cs typeface="Times New Roman" panose="02020603050405020304" pitchFamily="18" charset="0"/>
                        </a:rPr>
                        <a:t>사내 데이터센터(on-Premises) 환경을 사용 중인 조직에서 사용하도록 작업 창 또는 콘텐츠 추가 기능이 준비된 경우, Excel, Word 또는 PowerPoint는 대상이지만 Mac은 대상 플랫폼이 아닌 경우</a:t>
                      </a:r>
                    </a:p>
                  </a:txBody>
                  <a:tcPr marL="152400" marR="152400" marT="114300" marB="114300"/>
                </a:tc>
                <a:extLst>
                  <a:ext uri="{0D108BD9-81ED-4DB2-BD59-A6C34878D82A}">
                    <a16:rowId xmlns:a16="http://schemas.microsoft.com/office/drawing/2014/main" val="3596313654"/>
                  </a:ext>
                </a:extLst>
              </a:tr>
              <a:tr h="420644">
                <a:tc>
                  <a:txBody>
                    <a:bodyPr/>
                    <a:lstStyle/>
                    <a:p>
                      <a:pPr marL="0" marR="0">
                        <a:lnSpc>
                          <a:spcPct val="107000"/>
                        </a:lnSpc>
                        <a:spcBef>
                          <a:spcPts val="0"/>
                        </a:spcBef>
                        <a:spcAft>
                          <a:spcPts val="800"/>
                        </a:spcAft>
                      </a:pPr>
                      <a:r>
                        <a:rPr lang="ko-kr" sz="1400" dirty="0">
                          <a:effectLst/>
                          <a:latin typeface="+mn-lt"/>
                          <a:ea typeface="Malgun Gothic" panose="020B0503020000020004" pitchFamily="34" charset="-127"/>
                          <a:cs typeface="Times New Roman" panose="02020603050405020304" pitchFamily="18" charset="0"/>
                        </a:rPr>
                        <a:t>AppSource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a:solidFill>
                            <a:schemeClr val="dk1"/>
                          </a:solidFill>
                          <a:effectLst/>
                          <a:latin typeface="+mn-lt"/>
                          <a:ea typeface="Malgun Gothic" panose="020B0503020000020004" pitchFamily="34" charset="-127"/>
                          <a:cs typeface="Times New Roman" panose="02020603050405020304" pitchFamily="18" charset="0"/>
                        </a:rPr>
                        <a:t>추가 기능을 대중에게 공개합니다.</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a:solidFill>
                            <a:schemeClr val="dk1"/>
                          </a:solidFill>
                          <a:effectLst/>
                          <a:latin typeface="+mn-lt"/>
                          <a:ea typeface="Malgun Gothic" panose="020B0503020000020004" pitchFamily="34" charset="-127"/>
                          <a:cs typeface="Times New Roman" panose="02020603050405020304" pitchFamily="18" charset="0"/>
                        </a:rPr>
                        <a:t>추가 기능이 공공 사용을 위해 준비된 경우</a:t>
                      </a:r>
                    </a:p>
                  </a:txBody>
                  <a:tcPr marL="152400" marR="152400" marT="114300" marB="114300"/>
                </a:tc>
                <a:extLst>
                  <a:ext uri="{0D108BD9-81ED-4DB2-BD59-A6C34878D82A}">
                    <a16:rowId xmlns:a16="http://schemas.microsoft.com/office/drawing/2014/main" val="2186209982"/>
                  </a:ext>
                </a:extLst>
              </a:tr>
              <a:tr h="635569">
                <a:tc>
                  <a:txBody>
                    <a:bodyPr/>
                    <a:lstStyle/>
                    <a:p>
                      <a:pPr marL="0" marR="0">
                        <a:lnSpc>
                          <a:spcPct val="107000"/>
                        </a:lnSpc>
                        <a:spcBef>
                          <a:spcPts val="0"/>
                        </a:spcBef>
                        <a:spcAft>
                          <a:spcPts val="800"/>
                        </a:spcAft>
                      </a:pPr>
                      <a:r>
                        <a:rPr lang="ko-kr" sz="1400">
                          <a:effectLst/>
                          <a:latin typeface="+mn-lt"/>
                          <a:ea typeface="Malgun Gothic" panose="020B0503020000020004" pitchFamily="34" charset="-127"/>
                          <a:cs typeface="Times New Roman" panose="02020603050405020304" pitchFamily="18" charset="0"/>
                        </a:rPr>
                        <a:t>Exchange Server</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a:solidFill>
                            <a:schemeClr val="dk1"/>
                          </a:solidFill>
                          <a:effectLst/>
                          <a:latin typeface="+mn-lt"/>
                          <a:ea typeface="Malgun Gothic" panose="020B0503020000020004" pitchFamily="34" charset="-127"/>
                          <a:cs typeface="Times New Roman" panose="02020603050405020304" pitchFamily="18" charset="0"/>
                        </a:rPr>
                        <a:t>Exchange를 통해 사용자에게 추가 기능을 배포합니다.</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a:solidFill>
                            <a:schemeClr val="dk1"/>
                          </a:solidFill>
                          <a:effectLst/>
                          <a:latin typeface="+mn-lt"/>
                          <a:ea typeface="Malgun Gothic" panose="020B0503020000020004" pitchFamily="34" charset="-127"/>
                          <a:cs typeface="Times New Roman" panose="02020603050405020304" pitchFamily="18" charset="0"/>
                        </a:rPr>
                        <a:t>환경에서 Azure Active Directory ID 서비스를 사용하지 않는 조직에서 Outlook 추가 기능을 사용하도록 준비된 경우</a:t>
                      </a:r>
                    </a:p>
                  </a:txBody>
                  <a:tcPr marL="152400" marR="152400" marT="114300" marB="114300"/>
                </a:tc>
                <a:extLst>
                  <a:ext uri="{0D108BD9-81ED-4DB2-BD59-A6C34878D82A}">
                    <a16:rowId xmlns:a16="http://schemas.microsoft.com/office/drawing/2014/main" val="2870472382"/>
                  </a:ext>
                </a:extLst>
              </a:tr>
              <a:tr h="635569">
                <a:tc>
                  <a:txBody>
                    <a:bodyPr/>
                    <a:lstStyle/>
                    <a:p>
                      <a:pPr marL="0" marR="0">
                        <a:lnSpc>
                          <a:spcPct val="107000"/>
                        </a:lnSpc>
                        <a:spcBef>
                          <a:spcPts val="0"/>
                        </a:spcBef>
                        <a:spcAft>
                          <a:spcPts val="800"/>
                        </a:spcAft>
                      </a:pPr>
                      <a:r>
                        <a:rPr lang="ko-kr" sz="1400">
                          <a:effectLst/>
                          <a:latin typeface="+mn-lt"/>
                          <a:ea typeface="Malgun Gothic" panose="020B0503020000020004" pitchFamily="34" charset="-127"/>
                          <a:cs typeface="Times New Roman" panose="02020603050405020304" pitchFamily="18" charset="0"/>
                        </a:rPr>
                        <a:t>네트워크 공유</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a:solidFill>
                            <a:schemeClr val="dk1"/>
                          </a:solidFill>
                          <a:effectLst/>
                          <a:latin typeface="+mn-lt"/>
                          <a:ea typeface="Malgun Gothic" panose="020B0503020000020004" pitchFamily="34" charset="-127"/>
                          <a:cs typeface="Times New Roman" panose="02020603050405020304" pitchFamily="18" charset="0"/>
                        </a:rPr>
                        <a:t>공유 폴더를 통해 네트워크 사용자에게 추가 기능을 공개합니다.</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ko-kr" sz="1400" kern="1200" dirty="0">
                          <a:solidFill>
                            <a:schemeClr val="dk1"/>
                          </a:solidFill>
                          <a:effectLst/>
                          <a:latin typeface="+mn-lt"/>
                          <a:ea typeface="Malgun Gothic" panose="020B0503020000020004" pitchFamily="34" charset="-127"/>
                          <a:cs typeface="Times New Roman" panose="02020603050405020304" pitchFamily="18" charset="0"/>
                        </a:rPr>
                        <a:t>추가 기능 개발 및 사용자가 Windows에 있는 경우</a:t>
                      </a:r>
                    </a:p>
                  </a:txBody>
                  <a:tcPr marL="152400" marR="152400" marT="114300" marB="114300"/>
                </a:tc>
                <a:extLst>
                  <a:ext uri="{0D108BD9-81ED-4DB2-BD59-A6C34878D82A}">
                    <a16:rowId xmlns:a16="http://schemas.microsoft.com/office/drawing/2014/main" val="3331130385"/>
                  </a:ext>
                </a:extLst>
              </a:tr>
            </a:tbl>
          </a:graphicData>
        </a:graphic>
      </p:graphicFrame>
    </p:spTree>
    <p:extLst>
      <p:ext uri="{BB962C8B-B14F-4D97-AF65-F5344CB8AC3E}">
        <p14:creationId xmlns:p14="http://schemas.microsoft.com/office/powerpoint/2010/main" val="1990786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 플랫폼 개요</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pPr marL="0" indent="0">
              <a:buNone/>
            </a:pPr>
            <a:r>
              <a:rPr lang="ko-kr" dirty="0"/>
              <a:t>Office </a:t>
            </a:r>
            <a:r>
              <a:rPr lang="ko-kr" dirty="0">
                <a:latin typeface="Malgun Gothic" panose="020B0503020000020004" pitchFamily="34" charset="-127"/>
                <a:ea typeface="Malgun Gothic" panose="020B0503020000020004" pitchFamily="34" charset="-127"/>
              </a:rPr>
              <a:t>추가 기능 플랫폼을 기반으로 빌드되는 모든 </a:t>
            </a:r>
            <a:r>
              <a:rPr lang="ko-kr" dirty="0"/>
              <a:t>Office </a:t>
            </a:r>
            <a:r>
              <a:rPr lang="ko-kr" altLang="en-US" dirty="0">
                <a:latin typeface="Malgun Gothic" panose="020B0503020000020004" pitchFamily="34" charset="-127"/>
                <a:ea typeface="Malgun Gothic" panose="020B0503020000020004" pitchFamily="34" charset="-127"/>
              </a:rPr>
              <a:t>추가 기능은 공통 프레임워크를 공유합니다</a:t>
            </a:r>
            <a:r>
              <a:rPr lang="en-US" altLang="ko-KR" dirty="0">
                <a:latin typeface="Malgun Gothic" panose="020B0503020000020004" pitchFamily="34" charset="-127"/>
                <a:ea typeface="Malgun Gothic" panose="020B0503020000020004" pitchFamily="34" charset="-127"/>
              </a:rPr>
              <a:t>. </a:t>
            </a:r>
            <a:r>
              <a:rPr lang="ko-kr" altLang="en-US" dirty="0">
                <a:latin typeface="Malgun Gothic" panose="020B0503020000020004" pitchFamily="34" charset="-127"/>
                <a:ea typeface="Malgun Gothic" panose="020B0503020000020004" pitchFamily="34" charset="-127"/>
              </a:rPr>
              <a:t>개발자는 </a:t>
            </a:r>
            <a:r>
              <a:rPr lang="ko-kr" dirty="0"/>
              <a:t>HTML</a:t>
            </a:r>
            <a:r>
              <a:rPr lang="en-US" altLang="ko-KR" dirty="0">
                <a:latin typeface="Malgun Gothic" panose="020B0503020000020004" pitchFamily="34" charset="-127"/>
                <a:ea typeface="Malgun Gothic" panose="020B0503020000020004" pitchFamily="34" charset="-127"/>
              </a:rPr>
              <a:t>, </a:t>
            </a:r>
            <a:r>
              <a:rPr lang="ko-kr" dirty="0"/>
              <a:t>CSS</a:t>
            </a:r>
            <a:r>
              <a:rPr lang="en-US" altLang="ko-KR" dirty="0">
                <a:latin typeface="Malgun Gothic" panose="020B0503020000020004" pitchFamily="34" charset="-127"/>
                <a:ea typeface="Malgun Gothic" panose="020B0503020000020004" pitchFamily="34" charset="-127"/>
              </a:rPr>
              <a:t>,</a:t>
            </a:r>
            <a:r>
              <a:rPr lang="ko-kr" dirty="0"/>
              <a:t> JavaScript</a:t>
            </a:r>
            <a:r>
              <a:rPr lang="ko-kr" altLang="en-US" dirty="0">
                <a:latin typeface="Malgun Gothic" panose="020B0503020000020004" pitchFamily="34" charset="-127"/>
                <a:ea typeface="Malgun Gothic" panose="020B0503020000020004" pitchFamily="34" charset="-127"/>
              </a:rPr>
              <a:t>와 같은 친숙한 웹 기술을 사용하여 여러 플랫폼을 통해 </a:t>
            </a:r>
            <a:r>
              <a:rPr lang="ko-kr" dirty="0"/>
              <a:t>Office</a:t>
            </a:r>
            <a:r>
              <a:rPr lang="ko-kr" altLang="en-US" dirty="0">
                <a:latin typeface="Malgun Gothic" panose="020B0503020000020004" pitchFamily="34" charset="-127"/>
                <a:ea typeface="Malgun Gothic" panose="020B0503020000020004" pitchFamily="34" charset="-127"/>
              </a:rPr>
              <a:t>에서 실행할 수 있는 솔루션을 빌드합니다</a:t>
            </a:r>
            <a:r>
              <a:rPr lang="en-US" altLang="ko-KR" dirty="0">
                <a:latin typeface="Malgun Gothic" panose="020B0503020000020004" pitchFamily="34" charset="-127"/>
                <a:ea typeface="Malgun Gothic" panose="020B0503020000020004" pitchFamily="34" charset="-127"/>
              </a:rPr>
              <a:t>. </a:t>
            </a:r>
          </a:p>
          <a:p>
            <a:r>
              <a:rPr lang="ko-kr" dirty="0">
                <a:latin typeface="Malgun Gothic" panose="020B0503020000020004" pitchFamily="34" charset="-127"/>
                <a:ea typeface="Malgun Gothic" panose="020B0503020000020004" pitchFamily="34" charset="-127"/>
              </a:rPr>
              <a:t>추가 기능을 사용하여 개발자는 다음을 제공할 수 있습니다. </a:t>
            </a:r>
          </a:p>
          <a:p>
            <a:pPr lvl="1"/>
            <a:r>
              <a:rPr lang="ko-kr" dirty="0"/>
              <a:t>Office</a:t>
            </a:r>
            <a:r>
              <a:rPr lang="ko-kr" dirty="0">
                <a:latin typeface="Malgun Gothic" panose="020B0503020000020004" pitchFamily="34" charset="-127"/>
                <a:ea typeface="Malgun Gothic" panose="020B0503020000020004" pitchFamily="34" charset="-127"/>
              </a:rPr>
              <a:t>의 추가 기능</a:t>
            </a:r>
          </a:p>
          <a:p>
            <a:pPr lvl="1"/>
            <a:r>
              <a:rPr lang="ko-kr" dirty="0">
                <a:latin typeface="Malgun Gothic" panose="020B0503020000020004" pitchFamily="34" charset="-127"/>
                <a:ea typeface="Malgun Gothic" panose="020B0503020000020004" pitchFamily="34" charset="-127"/>
              </a:rPr>
              <a:t>포함된 풍부한 대화형 개체</a:t>
            </a:r>
          </a:p>
          <a:p>
            <a:r>
              <a:rPr lang="ko-kr" dirty="0">
                <a:latin typeface="Segoe UI Semilight" panose="020B0402040204020203" pitchFamily="34" charset="0"/>
              </a:rPr>
              <a:t>Office 365 </a:t>
            </a:r>
            <a:r>
              <a:rPr lang="ko-kr" dirty="0">
                <a:latin typeface="Malgun Gothic" panose="020B0503020000020004" pitchFamily="34" charset="-127"/>
                <a:ea typeface="Malgun Gothic" panose="020B0503020000020004" pitchFamily="34" charset="-127"/>
              </a:rPr>
              <a:t>추가 기능의 이점:</a:t>
            </a:r>
          </a:p>
          <a:p>
            <a:pPr lvl="1"/>
            <a:r>
              <a:rPr lang="ko-kr" dirty="0">
                <a:latin typeface="Malgun Gothic" panose="020B0503020000020004" pitchFamily="34" charset="-127"/>
                <a:ea typeface="Malgun Gothic" panose="020B0503020000020004" pitchFamily="34" charset="-127"/>
              </a:rPr>
              <a:t>크로스 플랫폼 지원</a:t>
            </a:r>
          </a:p>
          <a:p>
            <a:pPr lvl="1"/>
            <a:r>
              <a:rPr lang="ko-kr" dirty="0">
                <a:latin typeface="Malgun Gothic" panose="020B0503020000020004" pitchFamily="34" charset="-127"/>
                <a:ea typeface="Malgun Gothic" panose="020B0503020000020004" pitchFamily="34" charset="-127"/>
              </a:rPr>
              <a:t>중앙 집중식 배포</a:t>
            </a:r>
          </a:p>
          <a:p>
            <a:pPr lvl="1"/>
            <a:r>
              <a:rPr lang="ko-kr" dirty="0"/>
              <a:t>AppSource</a:t>
            </a:r>
            <a:r>
              <a:rPr lang="ko-kr" dirty="0">
                <a:latin typeface="Malgun Gothic" panose="020B0503020000020004" pitchFamily="34" charset="-127"/>
                <a:ea typeface="Malgun Gothic" panose="020B0503020000020004" pitchFamily="34" charset="-127"/>
              </a:rPr>
              <a:t>를 통해 일반 공급</a:t>
            </a:r>
          </a:p>
          <a:p>
            <a:pPr lvl="1"/>
            <a:r>
              <a:rPr lang="ko-kr" dirty="0">
                <a:latin typeface="Malgun Gothic" panose="020B0503020000020004" pitchFamily="34" charset="-127"/>
                <a:ea typeface="Malgun Gothic" panose="020B0503020000020004" pitchFamily="34" charset="-127"/>
              </a:rPr>
              <a:t>표준 웹 기술을 사용하여 빌드</a:t>
            </a:r>
          </a:p>
        </p:txBody>
      </p:sp>
    </p:spTree>
    <p:extLst>
      <p:ext uri="{BB962C8B-B14F-4D97-AF65-F5344CB8AC3E}">
        <p14:creationId xmlns:p14="http://schemas.microsoft.com/office/powerpoint/2010/main" val="4278941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기능에 대한 테스트 및 디버그</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555817"/>
            <a:ext cx="11018520" cy="4596789"/>
          </a:xfrm>
        </p:spPr>
        <p:txBody>
          <a:bodyPr>
            <a:normAutofit/>
          </a:bodyPr>
          <a:lstStyle/>
          <a:p>
            <a:pPr lvl="1"/>
            <a:r>
              <a:rPr lang="ko-kr" sz="2800" dirty="0">
                <a:latin typeface="Segoe UI Semilight" panose="020B0402040204020203" pitchFamily="34" charset="0"/>
              </a:rPr>
              <a:t>Office </a:t>
            </a:r>
            <a:r>
              <a:rPr lang="ko-kr" sz="2800" dirty="0">
                <a:latin typeface="Malgun Gothic" panose="020B0503020000020004" pitchFamily="34" charset="-127"/>
                <a:ea typeface="Malgun Gothic" panose="020B0503020000020004" pitchFamily="34" charset="-127"/>
              </a:rPr>
              <a:t>추가 기능을 테스트용으로 로드합니다.</a:t>
            </a:r>
          </a:p>
          <a:p>
            <a:pPr lvl="1"/>
            <a:r>
              <a:rPr lang="ko-kr" sz="2800" dirty="0">
                <a:latin typeface="Segoe UI Semilight" panose="020B0402040204020203" pitchFamily="34" charset="0"/>
              </a:rPr>
              <a:t>Office </a:t>
            </a:r>
            <a:r>
              <a:rPr lang="ko-kr" sz="2800" dirty="0">
                <a:latin typeface="Malgun Gothic" panose="020B0503020000020004" pitchFamily="34" charset="-127"/>
                <a:ea typeface="Malgun Gothic" panose="020B0503020000020004" pitchFamily="34" charset="-127"/>
              </a:rPr>
              <a:t>추가 기능을 디버그합니다.</a:t>
            </a:r>
          </a:p>
          <a:p>
            <a:pPr lvl="2"/>
            <a:r>
              <a:rPr lang="ko-kr" sz="2000" dirty="0">
                <a:latin typeface="Malgun Gothic" panose="020B0503020000020004" pitchFamily="34" charset="-127"/>
                <a:ea typeface="Malgun Gothic" panose="020B0503020000020004" pitchFamily="34" charset="-127"/>
              </a:rPr>
              <a:t>브라우저의 기본 제공 개발자 도구가 있는 웹 브라우저</a:t>
            </a:r>
          </a:p>
          <a:p>
            <a:pPr lvl="2"/>
            <a:r>
              <a:rPr lang="ko-kr" sz="2000" dirty="0">
                <a:latin typeface="Segoe UI Semilight" panose="020B0402040204020203" pitchFamily="34" charset="0"/>
              </a:rPr>
              <a:t>Visual Studio</a:t>
            </a:r>
            <a:r>
              <a:rPr lang="ko-kr" sz="2000" dirty="0">
                <a:latin typeface="Malgun Gothic" panose="020B0503020000020004" pitchFamily="34" charset="-127"/>
                <a:ea typeface="Malgun Gothic" panose="020B0503020000020004" pitchFamily="34" charset="-127"/>
              </a:rPr>
              <a:t>(이 </a:t>
            </a:r>
            <a:r>
              <a:rPr lang="ko-kr" sz="2000" dirty="0">
                <a:latin typeface="Segoe UI Semilight" panose="020B0402040204020203" pitchFamily="34" charset="0"/>
              </a:rPr>
              <a:t>IDE</a:t>
            </a:r>
            <a:r>
              <a:rPr lang="ko-kr" sz="2000" dirty="0">
                <a:latin typeface="Malgun Gothic" panose="020B0503020000020004" pitchFamily="34" charset="-127"/>
                <a:ea typeface="Malgun Gothic" panose="020B0503020000020004" pitchFamily="34" charset="-127"/>
              </a:rPr>
              <a:t>를 사용하여 추가 기능을 준비한 경우)</a:t>
            </a:r>
          </a:p>
          <a:p>
            <a:pPr lvl="2"/>
            <a:r>
              <a:rPr lang="ko-kr" sz="2000" dirty="0">
                <a:latin typeface="Malgun Gothic" panose="020B0503020000020004" pitchFamily="34" charset="-127"/>
                <a:ea typeface="Malgun Gothic" panose="020B0503020000020004" pitchFamily="34" charset="-127"/>
              </a:rPr>
              <a:t>사용자 지정 기능 프로젝트 전용 </a:t>
            </a:r>
            <a:r>
              <a:rPr lang="ko-kr" sz="2000" dirty="0">
                <a:latin typeface="Segoe UI Semilight" panose="020B0402040204020203" pitchFamily="34" charset="0"/>
              </a:rPr>
              <a:t>Visual Studio Code</a:t>
            </a:r>
          </a:p>
          <a:p>
            <a:pPr lvl="2"/>
            <a:r>
              <a:rPr lang="ko-kr" sz="2000" dirty="0">
                <a:latin typeface="Segoe UI Semilight" panose="020B0402040204020203" pitchFamily="34" charset="0"/>
              </a:rPr>
              <a:t>Windows </a:t>
            </a:r>
            <a:r>
              <a:rPr lang="ko-kr" sz="2000" dirty="0">
                <a:latin typeface="Malgun Gothic" panose="020B0503020000020004" pitchFamily="34" charset="-127"/>
                <a:ea typeface="Malgun Gothic" panose="020B0503020000020004" pitchFamily="34" charset="-127"/>
              </a:rPr>
              <a:t>및</a:t>
            </a:r>
            <a:r>
              <a:rPr lang="ko-kr" sz="2000" dirty="0">
                <a:latin typeface="Segoe UI Semilight" panose="020B0402040204020203" pitchFamily="34" charset="0"/>
              </a:rPr>
              <a:t> Mac</a:t>
            </a:r>
            <a:r>
              <a:rPr lang="ko-kr" sz="2000" dirty="0">
                <a:latin typeface="Malgun Gothic" panose="020B0503020000020004" pitchFamily="34" charset="-127"/>
                <a:ea typeface="Malgun Gothic" panose="020B0503020000020004" pitchFamily="34" charset="-127"/>
              </a:rPr>
              <a:t>에서 런타임 로깅</a:t>
            </a:r>
          </a:p>
          <a:p>
            <a:pPr lvl="1"/>
            <a:r>
              <a:rPr lang="ko-kr" sz="2800" dirty="0">
                <a:latin typeface="Malgun Gothic" panose="020B0503020000020004" pitchFamily="34" charset="-127"/>
                <a:ea typeface="Malgun Gothic" panose="020B0503020000020004" pitchFamily="34" charset="-127"/>
              </a:rPr>
              <a:t>매니페스트 파일의 유효성을 검사합니다.</a:t>
            </a:r>
          </a:p>
          <a:p>
            <a:pPr lvl="1"/>
            <a:r>
              <a:rPr lang="ko-kr" sz="2800" dirty="0">
                <a:latin typeface="Malgun Gothic" panose="020B0503020000020004" pitchFamily="34" charset="-127"/>
                <a:ea typeface="Malgun Gothic" panose="020B0503020000020004" pitchFamily="34" charset="-127"/>
              </a:rPr>
              <a:t>필요한 </a:t>
            </a:r>
            <a:r>
              <a:rPr lang="ko-kr" sz="2800" dirty="0">
                <a:latin typeface="Segoe UI Semilight" panose="020B0402040204020203" pitchFamily="34" charset="0"/>
              </a:rPr>
              <a:t>Office </a:t>
            </a:r>
            <a:r>
              <a:rPr lang="ko-kr" sz="2800" dirty="0">
                <a:latin typeface="Malgun Gothic" panose="020B0503020000020004" pitchFamily="34" charset="-127"/>
                <a:ea typeface="Malgun Gothic" panose="020B0503020000020004" pitchFamily="34" charset="-127"/>
              </a:rPr>
              <a:t>클라이언트 및 플랫폼을 테스트합니다. </a:t>
            </a:r>
          </a:p>
        </p:txBody>
      </p:sp>
    </p:spTree>
    <p:extLst>
      <p:ext uri="{BB962C8B-B14F-4D97-AF65-F5344CB8AC3E}">
        <p14:creationId xmlns:p14="http://schemas.microsoft.com/office/powerpoint/2010/main" val="35874092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71500" y="3525878"/>
            <a:ext cx="9144000" cy="553998"/>
          </a:xfrm>
        </p:spPr>
        <p:txBody>
          <a:bodyPr/>
          <a:lstStyle/>
          <a:p>
            <a:r>
              <a:rPr lang="ko-kr" b="1" dirty="0">
                <a:latin typeface="Malgun Gothic" panose="020B0503020000020004" pitchFamily="34" charset="-127"/>
                <a:ea typeface="Malgun Gothic" panose="020B0503020000020004" pitchFamily="34" charset="-127"/>
              </a:rPr>
              <a:t>실행 가능한 메시지</a:t>
            </a:r>
          </a:p>
        </p:txBody>
      </p:sp>
    </p:spTree>
    <p:extLst>
      <p:ext uri="{BB962C8B-B14F-4D97-AF65-F5344CB8AC3E}">
        <p14:creationId xmlns:p14="http://schemas.microsoft.com/office/powerpoint/2010/main" val="4334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4200" y="355600"/>
            <a:ext cx="10515600" cy="553998"/>
          </a:xfrm>
        </p:spPr>
        <p:txBody>
          <a:bodyPr/>
          <a:lstStyle/>
          <a:p>
            <a:r>
              <a:rPr lang="ko-kr" b="1" dirty="0">
                <a:latin typeface="Malgun Gothic" panose="020B0503020000020004" pitchFamily="34" charset="-127"/>
                <a:ea typeface="Malgun Gothic" panose="020B0503020000020004" pitchFamily="34" charset="-127"/>
              </a:rPr>
              <a:t>실행 가능한 메시지 개요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pPr marL="0" indent="0">
              <a:buNone/>
            </a:pPr>
            <a:r>
              <a:rPr lang="ko-kr" dirty="0">
                <a:latin typeface="Malgun Gothic" panose="020B0503020000020004" pitchFamily="34" charset="-127"/>
                <a:ea typeface="Malgun Gothic" panose="020B0503020000020004" pitchFamily="34" charset="-127"/>
              </a:rPr>
              <a:t>실행 가능한 메시지를 사용하면 사용자가 </a:t>
            </a:r>
            <a:r>
              <a:rPr lang="ko-kr" dirty="0"/>
              <a:t>Outlook</a:t>
            </a:r>
            <a:r>
              <a:rPr lang="ko-kr" dirty="0">
                <a:latin typeface="Malgun Gothic" panose="020B0503020000020004" pitchFamily="34" charset="-127"/>
                <a:ea typeface="Malgun Gothic" panose="020B0503020000020004" pitchFamily="34" charset="-127"/>
              </a:rPr>
              <a:t>에서 매일 사용하는 서비스에서 메시지에 대한 작업을 완료할 수 있습니다. 실행 가능한 메시지는 그룹 또는 받은 편지함 커넥터를 통해 게시하거나 이메일을 통해 직접 받을 수 있습니다.</a:t>
            </a:r>
          </a:p>
          <a:p>
            <a:pPr lvl="1"/>
            <a:endParaRPr lang="en-US" dirty="0"/>
          </a:p>
          <a:p>
            <a:pPr marL="0" indent="0">
              <a:buNone/>
            </a:pPr>
            <a:r>
              <a:rPr lang="ko-kr" dirty="0">
                <a:latin typeface="Malgun Gothic" panose="020B0503020000020004" pitchFamily="34" charset="-127"/>
                <a:ea typeface="Malgun Gothic" panose="020B0503020000020004" pitchFamily="34" charset="-127"/>
              </a:rPr>
              <a:t>이메일을 </a:t>
            </a:r>
            <a:r>
              <a:rPr lang="ko-KR" altLang="en-US" dirty="0">
                <a:latin typeface="Malgun Gothic" panose="020B0503020000020004" pitchFamily="34" charset="-127"/>
                <a:ea typeface="Malgun Gothic" panose="020B0503020000020004" pitchFamily="34" charset="-127"/>
              </a:rPr>
              <a:t>통한</a:t>
            </a:r>
            <a:r>
              <a:rPr lang="ko-kr" dirty="0">
                <a:latin typeface="Malgun Gothic" panose="020B0503020000020004" pitchFamily="34" charset="-127"/>
                <a:ea typeface="Malgun Gothic" panose="020B0503020000020004" pitchFamily="34" charset="-127"/>
              </a:rPr>
              <a:t> 실행 가능한 메시지:</a:t>
            </a:r>
          </a:p>
          <a:p>
            <a:pPr lvl="1"/>
            <a:r>
              <a:rPr lang="ko-kr" dirty="0">
                <a:latin typeface="Malgun Gothic" panose="020B0503020000020004" pitchFamily="34" charset="-127"/>
                <a:ea typeface="Malgun Gothic" panose="020B0503020000020004" pitchFamily="34" charset="-127"/>
              </a:rPr>
              <a:t>받는 사람은 그룹이 아닌 개인이어야 합니다.</a:t>
            </a:r>
          </a:p>
          <a:p>
            <a:pPr lvl="1"/>
            <a:r>
              <a:rPr lang="ko-kr" dirty="0">
                <a:latin typeface="Malgun Gothic" panose="020B0503020000020004" pitchFamily="34" charset="-127"/>
                <a:ea typeface="Malgun Gothic" panose="020B0503020000020004" pitchFamily="34" charset="-127"/>
              </a:rPr>
              <a:t>받는 사람이 메시지에 표시되어야 합니다. 받는 사람을 </a:t>
            </a:r>
            <a:r>
              <a:rPr lang="ko-kr" dirty="0"/>
              <a:t>BCC </a:t>
            </a:r>
            <a:r>
              <a:rPr lang="ko-kr" dirty="0">
                <a:latin typeface="Malgun Gothic" panose="020B0503020000020004" pitchFamily="34" charset="-127"/>
                <a:ea typeface="Malgun Gothic" panose="020B0503020000020004" pitchFamily="34" charset="-127"/>
              </a:rPr>
              <a:t>필드에 </a:t>
            </a:r>
            <a:r>
              <a:rPr lang="ko-KR" altLang="en-US" dirty="0">
                <a:latin typeface="Malgun Gothic" panose="020B0503020000020004" pitchFamily="34" charset="-127"/>
                <a:ea typeface="Malgun Gothic" panose="020B0503020000020004" pitchFamily="34" charset="-127"/>
              </a:rPr>
              <a:t>입력해서는 안 됩니다</a:t>
            </a:r>
            <a:r>
              <a:rPr lang="ko-kr" dirty="0">
                <a:latin typeface="Malgun Gothic" panose="020B0503020000020004" pitchFamily="34" charset="-127"/>
                <a:ea typeface="Malgun Gothic" panose="020B0503020000020004" pitchFamily="34" charset="-127"/>
              </a:rPr>
              <a:t>.</a:t>
            </a:r>
          </a:p>
          <a:p>
            <a:pPr lvl="1"/>
            <a:r>
              <a:rPr lang="ko-kr" dirty="0">
                <a:latin typeface="Malgun Gothic" panose="020B0503020000020004" pitchFamily="34" charset="-127"/>
                <a:ea typeface="Malgun Gothic" panose="020B0503020000020004" pitchFamily="34" charset="-127"/>
              </a:rPr>
              <a:t>받는 사람은 </a:t>
            </a:r>
            <a:r>
              <a:rPr lang="ko-kr" dirty="0"/>
              <a:t>office 365</a:t>
            </a:r>
            <a:r>
              <a:rPr lang="ko-kr" dirty="0">
                <a:latin typeface="Malgun Gothic" panose="020B0503020000020004" pitchFamily="34" charset="-127"/>
                <a:ea typeface="Malgun Gothic" panose="020B0503020000020004" pitchFamily="34" charset="-127"/>
              </a:rPr>
              <a:t>의 </a:t>
            </a:r>
            <a:r>
              <a:rPr lang="ko-kr" dirty="0"/>
              <a:t>Exchange Online </a:t>
            </a:r>
            <a:r>
              <a:rPr lang="ko-kr" dirty="0">
                <a:latin typeface="Malgun Gothic" panose="020B0503020000020004" pitchFamily="34" charset="-127"/>
                <a:ea typeface="Malgun Gothic" panose="020B0503020000020004" pitchFamily="34" charset="-127"/>
              </a:rPr>
              <a:t>또는</a:t>
            </a:r>
            <a:r>
              <a:rPr lang="ko-kr" dirty="0"/>
              <a:t> Outlook.com</a:t>
            </a:r>
            <a:r>
              <a:rPr lang="ko-kr" dirty="0">
                <a:latin typeface="Malgun Gothic" panose="020B0503020000020004" pitchFamily="34" charset="-127"/>
                <a:ea typeface="Malgun Gothic" panose="020B0503020000020004" pitchFamily="34" charset="-127"/>
              </a:rPr>
              <a:t>에 사서함이 있어야 합니다.</a:t>
            </a:r>
          </a:p>
          <a:p>
            <a:pPr lvl="1"/>
            <a:endParaRPr lang="en-US" dirty="0"/>
          </a:p>
        </p:txBody>
      </p:sp>
    </p:spTree>
    <p:extLst>
      <p:ext uri="{BB962C8B-B14F-4D97-AF65-F5344CB8AC3E}">
        <p14:creationId xmlns:p14="http://schemas.microsoft.com/office/powerpoint/2010/main" val="302342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245"/>
            <a:ext cx="10515600" cy="553998"/>
          </a:xfrm>
        </p:spPr>
        <p:txBody>
          <a:bodyPr/>
          <a:lstStyle/>
          <a:p>
            <a:r>
              <a:rPr lang="ko-kr" b="1" dirty="0">
                <a:latin typeface="Malgun Gothic" panose="020B0503020000020004" pitchFamily="34" charset="-127"/>
                <a:ea typeface="Malgun Gothic" panose="020B0503020000020004" pitchFamily="34" charset="-127"/>
              </a:rPr>
              <a:t>적응형 </a:t>
            </a:r>
            <a:r>
              <a:rPr lang="ko-KR" altLang="en-US" b="1" dirty="0">
                <a:latin typeface="Malgun Gothic" panose="020B0503020000020004" pitchFamily="34" charset="-127"/>
                <a:ea typeface="Malgun Gothic" panose="020B0503020000020004" pitchFamily="34" charset="-127"/>
              </a:rPr>
              <a:t>카드를 통한</a:t>
            </a:r>
            <a:r>
              <a:rPr lang="ko-kr" b="1" dirty="0">
                <a:latin typeface="Malgun Gothic" panose="020B0503020000020004" pitchFamily="34" charset="-127"/>
                <a:ea typeface="Malgun Gothic" panose="020B0503020000020004" pitchFamily="34" charset="-127"/>
              </a:rPr>
              <a:t> 실행 가능한 메시지</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normAutofit/>
          </a:bodyPr>
          <a:lstStyle/>
          <a:p>
            <a:pPr marL="0" indent="0">
              <a:buNone/>
            </a:pPr>
            <a:r>
              <a:rPr lang="ko-kr" dirty="0">
                <a:latin typeface="Malgun Gothic" panose="020B0503020000020004" pitchFamily="34" charset="-127"/>
                <a:ea typeface="Malgun Gothic" panose="020B0503020000020004" pitchFamily="34" charset="-127"/>
              </a:rPr>
              <a:t>적응형 카드는 즉시 정보를 전달하며 사용자 인터페이스를 통해 사용자가 카드를 보고 상호 작용할 수 있습니다. 적응형 카드를 사용하면 앱을 열지 않고도 빠르게 응답할 수 있습니다.</a:t>
            </a:r>
          </a:p>
          <a:p>
            <a:r>
              <a:rPr lang="ko-kr" dirty="0">
                <a:latin typeface="Malgun Gothic" panose="020B0503020000020004" pitchFamily="34" charset="-127"/>
                <a:ea typeface="Malgun Gothic" panose="020B0503020000020004" pitchFamily="34" charset="-127"/>
              </a:rPr>
              <a:t>적응형 카드 레이아웃:</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제목</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설명 텍스트</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하나 이상의 세부 정보 열</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적응형 카드 새로 고침: </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승인 시나리오 </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작업 상태</a:t>
            </a:r>
          </a:p>
          <a:p>
            <a:pPr lvl="1"/>
            <a:r>
              <a:rPr lang="ko-kr" dirty="0">
                <a:latin typeface="Malgun Gothic" panose="020B0503020000020004" pitchFamily="34" charset="-127"/>
                <a:ea typeface="Malgun Gothic" panose="020B0503020000020004" pitchFamily="34" charset="-127"/>
                <a:cs typeface="Segoe UI" panose="020B0502040204020203" pitchFamily="34" charset="0"/>
              </a:rPr>
              <a:t>설문 조사</a:t>
            </a:r>
          </a:p>
          <a:p>
            <a:pPr marL="228600" lvl="1"/>
            <a:endParaRPr lang="en-US" sz="2800" dirty="0">
              <a:latin typeface="Segoe UI Semilight" panose="020B0402040204020203" pitchFamily="34" charset="0"/>
              <a:cs typeface="Segoe UI Semilight" panose="020B0402040204020203" pitchFamily="34" charset="0"/>
            </a:endParaRPr>
          </a:p>
          <a:p>
            <a:pPr lvl="1"/>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2427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4568"/>
            <a:ext cx="6900466" cy="523220"/>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실행 가능한 메시지 이해</a:t>
            </a:r>
          </a:p>
        </p:txBody>
      </p:sp>
    </p:spTree>
    <p:extLst>
      <p:ext uri="{BB962C8B-B14F-4D97-AF65-F5344CB8AC3E}">
        <p14:creationId xmlns:p14="http://schemas.microsoft.com/office/powerpoint/2010/main" val="976998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71D151-9E9B-4EFB-A10C-8CBF0ED06559}"/>
              </a:ext>
            </a:extLst>
          </p:cNvPr>
          <p:cNvSpPr>
            <a:spLocks noGrp="1"/>
          </p:cNvSpPr>
          <p:nvPr>
            <p:ph type="title"/>
          </p:nvPr>
        </p:nvSpPr>
        <p:spPr>
          <a:xfrm>
            <a:off x="588263" y="457200"/>
            <a:ext cx="11018520" cy="984885"/>
          </a:xfrm>
        </p:spPr>
        <p:txBody>
          <a:bodyPr/>
          <a:lstStyle/>
          <a:p>
            <a:pPr lvl="0">
              <a:defRPr/>
            </a:pPr>
            <a:r>
              <a:rPr lang="ko-kr" dirty="0">
                <a:gradFill>
                  <a:gsLst>
                    <a:gs pos="7051">
                      <a:srgbClr val="000000"/>
                    </a:gs>
                    <a:gs pos="20000">
                      <a:srgbClr val="000000"/>
                    </a:gs>
                  </a:gsLst>
                  <a:lin ang="5400000" scaled="1"/>
                </a:gradFill>
                <a:latin typeface="Malgun Gothic" panose="020B0503020000020004" pitchFamily="34" charset="-127"/>
                <a:ea typeface="Malgun Gothic" panose="020B0503020000020004" pitchFamily="34" charset="-127"/>
              </a:rPr>
              <a:t>참석해 주셔서 감사합니다.  </a:t>
            </a:r>
            <a:br>
              <a:rPr dirty="0">
                <a:latin typeface="Malgun Gothic" panose="020B0503020000020004" pitchFamily="34" charset="-127"/>
                <a:ea typeface="Malgun Gothic" panose="020B0503020000020004" pitchFamily="34" charset="-127"/>
              </a:rPr>
            </a:br>
            <a:r>
              <a:rPr lang="ko-kr" sz="2800" spc="0" dirty="0">
                <a:solidFill>
                  <a:schemeClr val="accent1"/>
                </a:solidFill>
                <a:latin typeface="+mn-lt"/>
              </a:rPr>
              <a:t>Microsoft 365 </a:t>
            </a:r>
            <a:r>
              <a:rPr lang="ko-kr" sz="2800" spc="0" dirty="0">
                <a:solidFill>
                  <a:schemeClr val="accent1"/>
                </a:solidFill>
                <a:latin typeface="Malgun Gothic" panose="020B0503020000020004" pitchFamily="34" charset="-127"/>
                <a:ea typeface="Malgun Gothic" panose="020B0503020000020004" pitchFamily="34" charset="-127"/>
              </a:rPr>
              <a:t>개발자를 위한 리소스</a:t>
            </a:r>
            <a:endParaRPr lang="en-US" dirty="0">
              <a:latin typeface="Malgun Gothic" panose="020B0503020000020004" pitchFamily="34" charset="-127"/>
              <a:ea typeface="Malgun Gothic" panose="020B0503020000020004" pitchFamily="34" charset="-127"/>
            </a:endParaRPr>
          </a:p>
        </p:txBody>
      </p:sp>
      <p:pic>
        <p:nvPicPr>
          <p:cNvPr id="11" name="Picture 10">
            <a:extLst>
              <a:ext uri="{FF2B5EF4-FFF2-40B4-BE49-F238E27FC236}">
                <a16:creationId xmlns:a16="http://schemas.microsoft.com/office/drawing/2014/main" id="{06CBD086-5527-4E8C-BDD4-9107BCDA1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128" y="3212905"/>
            <a:ext cx="997867" cy="997867"/>
          </a:xfrm>
          <a:prstGeom prst="rect">
            <a:avLst/>
          </a:prstGeom>
        </p:spPr>
      </p:pic>
      <p:pic>
        <p:nvPicPr>
          <p:cNvPr id="14" name="Picture 13">
            <a:extLst>
              <a:ext uri="{FF2B5EF4-FFF2-40B4-BE49-F238E27FC236}">
                <a16:creationId xmlns:a16="http://schemas.microsoft.com/office/drawing/2014/main" id="{D0B739D4-C152-4071-AE8A-A8C153755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8080" y="4644463"/>
            <a:ext cx="719962" cy="719962"/>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47145" y="4621267"/>
            <a:ext cx="7548041" cy="15881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ko-kr" sz="2000"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Microsoft 365 </a:t>
            </a:r>
            <a:r>
              <a:rPr kumimoji="0" lang="ko-kr" sz="20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개발자 센터를 확인하세요.  </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최신 </a:t>
            </a:r>
            <a:r>
              <a:rPr kumimoji="0" lang="ko-kr"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Microsoft 365 </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개발자 문서, 교육, 블로그 게시물 등을 </a:t>
            </a:r>
            <a:r>
              <a:rPr lang="ko-KR" altLang="en-US" sz="2000" dirty="0">
                <a:solidFill>
                  <a:srgbClr val="1A1A1A"/>
                </a:solidFill>
                <a:latin typeface="Malgun Gothic" panose="020B0503020000020004" pitchFamily="34" charset="-127"/>
                <a:ea typeface="Malgun Gothic" panose="020B0503020000020004" pitchFamily="34" charset="-127"/>
              </a:rPr>
              <a:t>확인할 수 있습니다</a:t>
            </a:r>
            <a:r>
              <a:rPr lang="en-US" altLang="ko-KR" sz="2000" dirty="0">
                <a:solidFill>
                  <a:srgbClr val="1A1A1A"/>
                </a:solidFill>
                <a:latin typeface="Malgun Gothic" panose="020B0503020000020004" pitchFamily="34" charset="-127"/>
                <a:ea typeface="Malgun Gothic" panose="020B0503020000020004" pitchFamily="34" charset="-127"/>
              </a:rPr>
              <a:t>.</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 </a:t>
            </a:r>
            <a:r>
              <a:rPr lang="ko-kr" sz="1800" dirty="0">
                <a:solidFill>
                  <a:srgbClr val="0078D4"/>
                </a:solidFill>
                <a:latin typeface="Segoe UI" panose="020B0502040204020203" pitchFamily="34" charset="0"/>
                <a:hlinkClick r:id="rId5"/>
              </a:rPr>
              <a:t>https://developer.Microsoft.com/Microsoft-365</a:t>
            </a:r>
            <a:endParaRPr lang="en-US" sz="1800" dirty="0">
              <a:solidFill>
                <a:srgbClr val="0078D4"/>
              </a:solidFill>
              <a:latin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671" y="3307136"/>
            <a:ext cx="9575432" cy="10279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ko-kr" sz="2000"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Microsoft 365 </a:t>
            </a:r>
            <a:r>
              <a:rPr kumimoji="0" lang="ko-kr" sz="20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인증을 받으세요</a:t>
            </a:r>
            <a:r>
              <a:rPr lang="en-US" altLang="ko-KR" sz="2000" b="1" dirty="0">
                <a:solidFill>
                  <a:srgbClr val="1A1A1A"/>
                </a:solidFill>
                <a:latin typeface="Segoe UI Semibold"/>
              </a:rPr>
              <a:t>.</a:t>
            </a:r>
            <a:r>
              <a:rPr kumimoji="0" lang="ko-kr" sz="2000"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  </a:t>
            </a:r>
            <a:r>
              <a:rPr kumimoji="0" lang="ko-kr"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Developer Associate </a:t>
            </a:r>
            <a:r>
              <a:rPr lang="ko-KR" altLang="en-US" sz="2000" dirty="0">
                <a:solidFill>
                  <a:srgbClr val="1A1A1A"/>
                </a:solidFill>
                <a:latin typeface="Malgun Gothic" panose="020B0503020000020004" pitchFamily="34" charset="-127"/>
                <a:ea typeface="Malgun Gothic" panose="020B0503020000020004" pitchFamily="34" charset="-127"/>
              </a:rPr>
              <a:t>인증을 획득하세요</a:t>
            </a:r>
            <a:r>
              <a:rPr lang="en-US" altLang="ko-KR" sz="2000" dirty="0">
                <a:solidFill>
                  <a:srgbClr val="1A1A1A"/>
                </a:solidFill>
                <a:latin typeface="Malgun Gothic" panose="020B0503020000020004" pitchFamily="34" charset="-127"/>
                <a:ea typeface="Malgun Gothic" panose="020B0503020000020004" pitchFamily="34" charset="-127"/>
              </a:rPr>
              <a:t>.</a:t>
            </a:r>
            <a:endPar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ko-kr" sz="18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Exam MS-600</a:t>
            </a:r>
            <a:r>
              <a:rPr kumimoji="0" lang="ko-kr"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ko-kr" sz="18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Microsoft 365 </a:t>
            </a:r>
            <a:r>
              <a:rPr kumimoji="0" lang="ko-kr" sz="18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핵심 서비스(베타)를 사용하여 애플리케이션 및 솔루션 빌드</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1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8" name="Content Placeholder 2">
            <a:extLst>
              <a:ext uri="{FF2B5EF4-FFF2-40B4-BE49-F238E27FC236}">
                <a16:creationId xmlns:a16="http://schemas.microsoft.com/office/drawing/2014/main" id="{0D03429D-34AD-46D8-8776-B62FA2EC3673}"/>
              </a:ext>
            </a:extLst>
          </p:cNvPr>
          <p:cNvSpPr txBox="1">
            <a:spLocks/>
          </p:cNvSpPr>
          <p:nvPr/>
        </p:nvSpPr>
        <p:spPr>
          <a:xfrm>
            <a:off x="1559671" y="2265651"/>
            <a:ext cx="9575432" cy="400110"/>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ko-kr" sz="20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Microsoft 365 </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개발자 </a:t>
            </a:r>
            <a:r>
              <a:rPr kumimoji="0" lang="ko-kr" sz="20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교육</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 </a:t>
            </a:r>
            <a:r>
              <a:rPr kumimoji="0" lang="ko-kr" sz="20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모듈을 </a:t>
            </a:r>
            <a:r>
              <a:rPr kumimoji="0" lang="ko-kr" sz="2000"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hlinkClick r:id="rId7"/>
              </a:rPr>
              <a:t>Microsoft Learn</a:t>
            </a:r>
            <a:r>
              <a:rPr kumimoji="0" lang="ko-kr" sz="20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에서 확인할 수 있습니다.</a:t>
            </a:r>
          </a:p>
        </p:txBody>
      </p:sp>
      <p:grpSp>
        <p:nvGrpSpPr>
          <p:cNvPr id="12" name="Group 10">
            <a:extLst>
              <a:ext uri="{FF2B5EF4-FFF2-40B4-BE49-F238E27FC236}">
                <a16:creationId xmlns:a16="http://schemas.microsoft.com/office/drawing/2014/main" id="{383A1577-3E85-428E-8871-5371505DF3BE}"/>
              </a:ext>
              <a:ext uri="{C183D7F6-B498-43B3-948B-1728B52AA6E4}">
                <adec:decorative xmlns:adec="http://schemas.microsoft.com/office/drawing/2017/decorative" val="1"/>
              </a:ext>
            </a:extLst>
          </p:cNvPr>
          <p:cNvGrpSpPr>
            <a:grpSpLocks noChangeAspect="1"/>
          </p:cNvGrpSpPr>
          <p:nvPr/>
        </p:nvGrpSpPr>
        <p:grpSpPr bwMode="auto">
          <a:xfrm>
            <a:off x="482144" y="2087316"/>
            <a:ext cx="897397" cy="749110"/>
            <a:chOff x="420" y="1322"/>
            <a:chExt cx="351" cy="293"/>
          </a:xfrm>
        </p:grpSpPr>
        <p:sp>
          <p:nvSpPr>
            <p:cNvPr id="28" name="Freeform 11">
              <a:extLst>
                <a:ext uri="{FF2B5EF4-FFF2-40B4-BE49-F238E27FC236}">
                  <a16:creationId xmlns:a16="http://schemas.microsoft.com/office/drawing/2014/main" id="{B123880E-D271-47D8-9BDE-16C7AF873E7F}"/>
                </a:ext>
              </a:extLst>
            </p:cNvPr>
            <p:cNvSpPr>
              <a:spLocks/>
            </p:cNvSpPr>
            <p:nvPr/>
          </p:nvSpPr>
          <p:spPr bwMode="auto">
            <a:xfrm>
              <a:off x="486" y="1470"/>
              <a:ext cx="220" cy="106"/>
            </a:xfrm>
            <a:custGeom>
              <a:avLst/>
              <a:gdLst>
                <a:gd name="T0" fmla="*/ 266 w 266"/>
                <a:gd name="T1" fmla="*/ 40 h 128"/>
                <a:gd name="T2" fmla="*/ 266 w 266"/>
                <a:gd name="T3" fmla="*/ 40 h 128"/>
                <a:gd name="T4" fmla="*/ 261 w 266"/>
                <a:gd name="T5" fmla="*/ 6 h 128"/>
                <a:gd name="T6" fmla="*/ 259 w 266"/>
                <a:gd name="T7" fmla="*/ 0 h 128"/>
                <a:gd name="T8" fmla="*/ 145 w 266"/>
                <a:gd name="T9" fmla="*/ 57 h 128"/>
                <a:gd name="T10" fmla="*/ 133 w 266"/>
                <a:gd name="T11" fmla="*/ 63 h 128"/>
                <a:gd name="T12" fmla="*/ 121 w 266"/>
                <a:gd name="T13" fmla="*/ 57 h 128"/>
                <a:gd name="T14" fmla="*/ 6 w 266"/>
                <a:gd name="T15" fmla="*/ 0 h 128"/>
                <a:gd name="T16" fmla="*/ 2 w 266"/>
                <a:gd name="T17" fmla="*/ 17 h 128"/>
                <a:gd name="T18" fmla="*/ 0 w 266"/>
                <a:gd name="T19" fmla="*/ 38 h 128"/>
                <a:gd name="T20" fmla="*/ 0 w 266"/>
                <a:gd name="T21" fmla="*/ 61 h 128"/>
                <a:gd name="T22" fmla="*/ 133 w 266"/>
                <a:gd name="T23" fmla="*/ 128 h 128"/>
                <a:gd name="T24" fmla="*/ 266 w 266"/>
                <a:gd name="T25" fmla="*/ 61 h 128"/>
                <a:gd name="T26" fmla="*/ 266 w 266"/>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28">
                  <a:moveTo>
                    <a:pt x="266" y="40"/>
                  </a:moveTo>
                  <a:lnTo>
                    <a:pt x="266" y="40"/>
                  </a:lnTo>
                  <a:cubicBezTo>
                    <a:pt x="266" y="28"/>
                    <a:pt x="264" y="17"/>
                    <a:pt x="261" y="6"/>
                  </a:cubicBezTo>
                  <a:cubicBezTo>
                    <a:pt x="261" y="4"/>
                    <a:pt x="260" y="2"/>
                    <a:pt x="259" y="0"/>
                  </a:cubicBezTo>
                  <a:lnTo>
                    <a:pt x="145" y="57"/>
                  </a:lnTo>
                  <a:lnTo>
                    <a:pt x="133" y="63"/>
                  </a:lnTo>
                  <a:lnTo>
                    <a:pt x="121" y="57"/>
                  </a:lnTo>
                  <a:lnTo>
                    <a:pt x="6" y="0"/>
                  </a:lnTo>
                  <a:cubicBezTo>
                    <a:pt x="5" y="5"/>
                    <a:pt x="3" y="11"/>
                    <a:pt x="2" y="17"/>
                  </a:cubicBezTo>
                  <a:cubicBezTo>
                    <a:pt x="1" y="24"/>
                    <a:pt x="1" y="31"/>
                    <a:pt x="0" y="38"/>
                  </a:cubicBezTo>
                  <a:cubicBezTo>
                    <a:pt x="0" y="45"/>
                    <a:pt x="0" y="53"/>
                    <a:pt x="0" y="61"/>
                  </a:cubicBezTo>
                  <a:lnTo>
                    <a:pt x="133" y="128"/>
                  </a:lnTo>
                  <a:lnTo>
                    <a:pt x="266" y="61"/>
                  </a:lnTo>
                  <a:lnTo>
                    <a:pt x="266"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2">
              <a:extLst>
                <a:ext uri="{FF2B5EF4-FFF2-40B4-BE49-F238E27FC236}">
                  <a16:creationId xmlns:a16="http://schemas.microsoft.com/office/drawing/2014/main" id="{5E9CFBB8-1582-44B2-A1EB-B1FB83FB9A17}"/>
                </a:ext>
              </a:extLst>
            </p:cNvPr>
            <p:cNvSpPr>
              <a:spLocks/>
            </p:cNvSpPr>
            <p:nvPr/>
          </p:nvSpPr>
          <p:spPr bwMode="auto">
            <a:xfrm>
              <a:off x="430" y="1522"/>
              <a:ext cx="46" cy="93"/>
            </a:xfrm>
            <a:custGeom>
              <a:avLst/>
              <a:gdLst>
                <a:gd name="T0" fmla="*/ 15 w 56"/>
                <a:gd name="T1" fmla="*/ 4 h 113"/>
                <a:gd name="T2" fmla="*/ 15 w 56"/>
                <a:gd name="T3" fmla="*/ 4 h 113"/>
                <a:gd name="T4" fmla="*/ 8 w 56"/>
                <a:gd name="T5" fmla="*/ 8 h 113"/>
                <a:gd name="T6" fmla="*/ 0 w 56"/>
                <a:gd name="T7" fmla="*/ 28 h 113"/>
                <a:gd name="T8" fmla="*/ 0 w 56"/>
                <a:gd name="T9" fmla="*/ 113 h 113"/>
                <a:gd name="T10" fmla="*/ 56 w 56"/>
                <a:gd name="T11" fmla="*/ 113 h 113"/>
                <a:gd name="T12" fmla="*/ 56 w 56"/>
                <a:gd name="T13" fmla="*/ 28 h 113"/>
                <a:gd name="T14" fmla="*/ 48 w 56"/>
                <a:gd name="T15" fmla="*/ 8 h 113"/>
                <a:gd name="T16" fmla="*/ 42 w 56"/>
                <a:gd name="T17" fmla="*/ 4 h 113"/>
                <a:gd name="T18" fmla="*/ 28 w 56"/>
                <a:gd name="T19" fmla="*/ 0 h 113"/>
                <a:gd name="T20" fmla="*/ 15 w 56"/>
                <a:gd name="T21"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3">
                  <a:moveTo>
                    <a:pt x="15" y="4"/>
                  </a:moveTo>
                  <a:lnTo>
                    <a:pt x="15" y="4"/>
                  </a:lnTo>
                  <a:cubicBezTo>
                    <a:pt x="13" y="5"/>
                    <a:pt x="10" y="6"/>
                    <a:pt x="8" y="8"/>
                  </a:cubicBezTo>
                  <a:cubicBezTo>
                    <a:pt x="3" y="14"/>
                    <a:pt x="0" y="21"/>
                    <a:pt x="0" y="28"/>
                  </a:cubicBezTo>
                  <a:lnTo>
                    <a:pt x="0" y="113"/>
                  </a:lnTo>
                  <a:lnTo>
                    <a:pt x="56" y="113"/>
                  </a:lnTo>
                  <a:lnTo>
                    <a:pt x="56" y="28"/>
                  </a:lnTo>
                  <a:cubicBezTo>
                    <a:pt x="56" y="21"/>
                    <a:pt x="54" y="14"/>
                    <a:pt x="48" y="8"/>
                  </a:cubicBezTo>
                  <a:cubicBezTo>
                    <a:pt x="46" y="6"/>
                    <a:pt x="44" y="5"/>
                    <a:pt x="42" y="4"/>
                  </a:cubicBezTo>
                  <a:cubicBezTo>
                    <a:pt x="37" y="1"/>
                    <a:pt x="33" y="0"/>
                    <a:pt x="28" y="0"/>
                  </a:cubicBezTo>
                  <a:cubicBezTo>
                    <a:pt x="23" y="0"/>
                    <a:pt x="19" y="1"/>
                    <a:pt x="15"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3">
              <a:extLst>
                <a:ext uri="{FF2B5EF4-FFF2-40B4-BE49-F238E27FC236}">
                  <a16:creationId xmlns:a16="http://schemas.microsoft.com/office/drawing/2014/main" id="{CD22803D-230E-4EFA-9070-730E8D208FCF}"/>
                </a:ext>
              </a:extLst>
            </p:cNvPr>
            <p:cNvSpPr>
              <a:spLocks/>
            </p:cNvSpPr>
            <p:nvPr/>
          </p:nvSpPr>
          <p:spPr bwMode="auto">
            <a:xfrm>
              <a:off x="420" y="1322"/>
              <a:ext cx="351" cy="203"/>
            </a:xfrm>
            <a:custGeom>
              <a:avLst/>
              <a:gdLst>
                <a:gd name="T0" fmla="*/ 27 w 425"/>
                <a:gd name="T1" fmla="*/ 119 h 246"/>
                <a:gd name="T2" fmla="*/ 27 w 425"/>
                <a:gd name="T3" fmla="*/ 119 h 246"/>
                <a:gd name="T4" fmla="*/ 27 w 425"/>
                <a:gd name="T5" fmla="*/ 134 h 246"/>
                <a:gd name="T6" fmla="*/ 27 w 425"/>
                <a:gd name="T7" fmla="*/ 149 h 246"/>
                <a:gd name="T8" fmla="*/ 27 w 425"/>
                <a:gd name="T9" fmla="*/ 246 h 246"/>
                <a:gd name="T10" fmla="*/ 40 w 425"/>
                <a:gd name="T11" fmla="*/ 242 h 246"/>
                <a:gd name="T12" fmla="*/ 54 w 425"/>
                <a:gd name="T13" fmla="*/ 246 h 246"/>
                <a:gd name="T14" fmla="*/ 54 w 425"/>
                <a:gd name="T15" fmla="*/ 162 h 246"/>
                <a:gd name="T16" fmla="*/ 54 w 425"/>
                <a:gd name="T17" fmla="*/ 147 h 246"/>
                <a:gd name="T18" fmla="*/ 54 w 425"/>
                <a:gd name="T19" fmla="*/ 132 h 246"/>
                <a:gd name="T20" fmla="*/ 97 w 425"/>
                <a:gd name="T21" fmla="*/ 154 h 246"/>
                <a:gd name="T22" fmla="*/ 213 w 425"/>
                <a:gd name="T23" fmla="*/ 212 h 246"/>
                <a:gd name="T24" fmla="*/ 329 w 425"/>
                <a:gd name="T25" fmla="*/ 154 h 246"/>
                <a:gd name="T26" fmla="*/ 425 w 425"/>
                <a:gd name="T27" fmla="*/ 106 h 246"/>
                <a:gd name="T28" fmla="*/ 213 w 425"/>
                <a:gd name="T29" fmla="*/ 0 h 246"/>
                <a:gd name="T30" fmla="*/ 0 w 425"/>
                <a:gd name="T31" fmla="*/ 106 h 246"/>
                <a:gd name="T32" fmla="*/ 27 w 425"/>
                <a:gd name="T33" fmla="*/ 1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246">
                  <a:moveTo>
                    <a:pt x="27" y="119"/>
                  </a:moveTo>
                  <a:lnTo>
                    <a:pt x="27" y="119"/>
                  </a:lnTo>
                  <a:lnTo>
                    <a:pt x="27" y="134"/>
                  </a:lnTo>
                  <a:lnTo>
                    <a:pt x="27" y="149"/>
                  </a:lnTo>
                  <a:lnTo>
                    <a:pt x="27" y="246"/>
                  </a:lnTo>
                  <a:cubicBezTo>
                    <a:pt x="31" y="243"/>
                    <a:pt x="35" y="242"/>
                    <a:pt x="40" y="242"/>
                  </a:cubicBezTo>
                  <a:cubicBezTo>
                    <a:pt x="45" y="242"/>
                    <a:pt x="49" y="243"/>
                    <a:pt x="54" y="246"/>
                  </a:cubicBezTo>
                  <a:lnTo>
                    <a:pt x="54" y="162"/>
                  </a:lnTo>
                  <a:lnTo>
                    <a:pt x="54" y="147"/>
                  </a:lnTo>
                  <a:lnTo>
                    <a:pt x="54" y="132"/>
                  </a:lnTo>
                  <a:lnTo>
                    <a:pt x="97" y="154"/>
                  </a:lnTo>
                  <a:lnTo>
                    <a:pt x="213" y="212"/>
                  </a:lnTo>
                  <a:lnTo>
                    <a:pt x="329" y="154"/>
                  </a:lnTo>
                  <a:lnTo>
                    <a:pt x="425" y="106"/>
                  </a:lnTo>
                  <a:lnTo>
                    <a:pt x="213" y="0"/>
                  </a:lnTo>
                  <a:lnTo>
                    <a:pt x="0" y="106"/>
                  </a:lnTo>
                  <a:lnTo>
                    <a:pt x="27" y="11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18131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 플랫폼 개요</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r>
              <a:rPr lang="ko-kr" dirty="0">
                <a:latin typeface="Segoe UI Semilight" panose="020B0402040204020203" pitchFamily="34" charset="0"/>
              </a:rPr>
              <a:t>Office </a:t>
            </a:r>
            <a:r>
              <a:rPr lang="ko-kr" dirty="0">
                <a:latin typeface="Malgun Gothic" panose="020B0503020000020004" pitchFamily="34" charset="-127"/>
                <a:ea typeface="Malgun Gothic" panose="020B0503020000020004" pitchFamily="34" charset="-127"/>
              </a:rPr>
              <a:t>추가 기능의 구성 요소: </a:t>
            </a:r>
          </a:p>
          <a:p>
            <a:pPr lvl="1"/>
            <a:r>
              <a:rPr lang="ko-kr" dirty="0">
                <a:latin typeface="Malgun Gothic" panose="020B0503020000020004" pitchFamily="34" charset="-127"/>
                <a:ea typeface="Malgun Gothic" panose="020B0503020000020004" pitchFamily="34" charset="-127"/>
              </a:rPr>
              <a:t>매니페스트</a:t>
            </a:r>
          </a:p>
          <a:p>
            <a:pPr lvl="1"/>
            <a:r>
              <a:rPr lang="ko-kr" dirty="0">
                <a:latin typeface="Malgun Gothic" panose="020B0503020000020004" pitchFamily="34" charset="-127"/>
                <a:ea typeface="Malgun Gothic" panose="020B0503020000020004" pitchFamily="34" charset="-127"/>
              </a:rPr>
              <a:t>웹 애플리케이션</a:t>
            </a:r>
          </a:p>
          <a:p>
            <a:r>
              <a:rPr lang="ko-kr" dirty="0">
                <a:latin typeface="Malgun Gothic" panose="020B0503020000020004" pitchFamily="34" charset="-127"/>
                <a:ea typeface="Malgun Gothic" panose="020B0503020000020004" pitchFamily="34" charset="-127"/>
              </a:rPr>
              <a:t>지원되는 </a:t>
            </a:r>
            <a:r>
              <a:rPr lang="ko-kr" dirty="0">
                <a:latin typeface="Segoe UI Semilight" panose="020B0402040204020203" pitchFamily="34" charset="0"/>
              </a:rPr>
              <a:t>Office </a:t>
            </a:r>
            <a:r>
              <a:rPr lang="ko-kr" dirty="0">
                <a:latin typeface="Malgun Gothic" panose="020B0503020000020004" pitchFamily="34" charset="-127"/>
                <a:ea typeface="Malgun Gothic" panose="020B0503020000020004" pitchFamily="34" charset="-127"/>
              </a:rPr>
              <a:t>추가 기능 유형, 호스트 및 플랫폼:</a:t>
            </a:r>
          </a:p>
          <a:p>
            <a:pPr lvl="1"/>
            <a:r>
              <a:rPr lang="ko-kr" dirty="0">
                <a:latin typeface="Malgun Gothic" panose="020B0503020000020004" pitchFamily="34" charset="-127"/>
                <a:ea typeface="Malgun Gothic" panose="020B0503020000020004" pitchFamily="34" charset="-127"/>
              </a:rPr>
              <a:t>기능 확장</a:t>
            </a:r>
          </a:p>
          <a:p>
            <a:pPr lvl="1"/>
            <a:r>
              <a:rPr lang="ko-kr" dirty="0">
                <a:latin typeface="Malgun Gothic" panose="020B0503020000020004" pitchFamily="34" charset="-127"/>
                <a:ea typeface="Malgun Gothic" panose="020B0503020000020004" pitchFamily="34" charset="-127"/>
              </a:rPr>
              <a:t>새 개체 만들기</a:t>
            </a:r>
          </a:p>
        </p:txBody>
      </p:sp>
    </p:spTree>
    <p:extLst>
      <p:ext uri="{BB962C8B-B14F-4D97-AF65-F5344CB8AC3E}">
        <p14:creationId xmlns:p14="http://schemas.microsoft.com/office/powerpoint/2010/main" val="27853534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Office </a:t>
            </a:r>
            <a:r>
              <a:rPr lang="ko-kr" b="1" dirty="0">
                <a:latin typeface="Malgun Gothic" panose="020B0503020000020004" pitchFamily="34" charset="-127"/>
                <a:ea typeface="Malgun Gothic" panose="020B0503020000020004" pitchFamily="34" charset="-127"/>
              </a:rPr>
              <a:t>추가 기능 플랫폼 개요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180854"/>
            <a:ext cx="11103376" cy="878765"/>
          </a:xfrm>
        </p:spPr>
        <p:txBody>
          <a:bodyPr/>
          <a:lstStyle/>
          <a:p>
            <a:pPr marL="0" indent="0">
              <a:buNone/>
            </a:pPr>
            <a:r>
              <a:rPr lang="ko-kr" sz="2500" dirty="0">
                <a:latin typeface="+mn-lt"/>
              </a:rPr>
              <a:t>Office </a:t>
            </a:r>
            <a:r>
              <a:rPr lang="ko-kr" sz="2500" dirty="0">
                <a:latin typeface="Malgun Gothic" panose="020B0503020000020004" pitchFamily="34" charset="-127"/>
                <a:ea typeface="Malgun Gothic" panose="020B0503020000020004" pitchFamily="34" charset="-127"/>
              </a:rPr>
              <a:t>추가 기능은 특정 플랫폼의 다양한 </a:t>
            </a:r>
            <a:r>
              <a:rPr lang="ko-kr" sz="2500" dirty="0">
                <a:latin typeface="+mn-lt"/>
              </a:rPr>
              <a:t>Office </a:t>
            </a:r>
            <a:r>
              <a:rPr lang="ko-kr" sz="2500" dirty="0">
                <a:latin typeface="Malgun Gothic" panose="020B0503020000020004" pitchFamily="34" charset="-127"/>
                <a:ea typeface="Malgun Gothic" panose="020B0503020000020004" pitchFamily="34" charset="-127"/>
              </a:rPr>
              <a:t>애플리케이션에서 실행됩니다.</a:t>
            </a:r>
          </a:p>
          <a:p>
            <a:pPr marL="0" indent="0">
              <a:buNone/>
            </a:pPr>
            <a:r>
              <a:rPr lang="ko-kr" sz="2000" dirty="0">
                <a:latin typeface="Malgun Gothic" panose="020B0503020000020004" pitchFamily="34" charset="-127"/>
                <a:ea typeface="Malgun Gothic" panose="020B0503020000020004" pitchFamily="34" charset="-127"/>
              </a:rPr>
              <a:t>다음 표에는 </a:t>
            </a:r>
            <a:r>
              <a:rPr lang="ko-kr" sz="2000" dirty="0"/>
              <a:t>Office </a:t>
            </a:r>
            <a:r>
              <a:rPr lang="ko-kr" sz="2000" dirty="0">
                <a:latin typeface="Malgun Gothic" panose="020B0503020000020004" pitchFamily="34" charset="-127"/>
                <a:ea typeface="Malgun Gothic" panose="020B0503020000020004" pitchFamily="34" charset="-127"/>
              </a:rPr>
              <a:t>애플리케이션, 플랫폼 및 추가 기능 유형이 나와 있습니다. </a:t>
            </a:r>
            <a:endParaRPr lang="en-US" dirty="0">
              <a:latin typeface="Malgun Gothic" panose="020B0503020000020004" pitchFamily="34" charset="-127"/>
              <a:ea typeface="Malgun Gothic" panose="020B0503020000020004" pitchFamily="34" charset="-127"/>
            </a:endParaRPr>
          </a:p>
          <a:p>
            <a:pPr marL="0" indent="0">
              <a:buNone/>
            </a:pPr>
            <a:endParaRPr lang="en-US" dirty="0">
              <a:latin typeface="Malgun Gothic" panose="020B0503020000020004" pitchFamily="34" charset="-127"/>
              <a:ea typeface="Malgun Gothic" panose="020B0503020000020004" pitchFamily="34" charset="-127"/>
            </a:endParaRPr>
          </a:p>
          <a:p>
            <a:pPr marL="0" indent="0">
              <a:buNone/>
            </a:pPr>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DFFA3206-7ED2-4E80-991C-5F0DA2EDD9D0}"/>
              </a:ext>
            </a:extLst>
          </p:cNvPr>
          <p:cNvGraphicFramePr>
            <a:graphicFrameLocks noGrp="1"/>
          </p:cNvGraphicFramePr>
          <p:nvPr>
            <p:extLst>
              <p:ext uri="{D42A27DB-BD31-4B8C-83A1-F6EECF244321}">
                <p14:modId xmlns:p14="http://schemas.microsoft.com/office/powerpoint/2010/main" val="1365651176"/>
              </p:ext>
            </p:extLst>
          </p:nvPr>
        </p:nvGraphicFramePr>
        <p:xfrm>
          <a:off x="499343" y="2240390"/>
          <a:ext cx="11188233" cy="4338068"/>
        </p:xfrm>
        <a:graphic>
          <a:graphicData uri="http://schemas.openxmlformats.org/drawingml/2006/table">
            <a:tbl>
              <a:tblPr firstRow="1" bandRow="1">
                <a:tableStyleId>{93296810-A885-4BE3-A3E7-6D5BEEA58F35}</a:tableStyleId>
              </a:tblPr>
              <a:tblGrid>
                <a:gridCol w="2174577">
                  <a:extLst>
                    <a:ext uri="{9D8B030D-6E8A-4147-A177-3AD203B41FA5}">
                      <a16:colId xmlns:a16="http://schemas.microsoft.com/office/drawing/2014/main" val="2640031141"/>
                    </a:ext>
                  </a:extLst>
                </a:gridCol>
                <a:gridCol w="4724400">
                  <a:extLst>
                    <a:ext uri="{9D8B030D-6E8A-4147-A177-3AD203B41FA5}">
                      <a16:colId xmlns:a16="http://schemas.microsoft.com/office/drawing/2014/main" val="4039266678"/>
                    </a:ext>
                  </a:extLst>
                </a:gridCol>
                <a:gridCol w="4289256">
                  <a:extLst>
                    <a:ext uri="{9D8B030D-6E8A-4147-A177-3AD203B41FA5}">
                      <a16:colId xmlns:a16="http://schemas.microsoft.com/office/drawing/2014/main" val="3960268638"/>
                    </a:ext>
                  </a:extLst>
                </a:gridCol>
              </a:tblGrid>
              <a:tr h="427496">
                <a:tc>
                  <a:txBody>
                    <a:bodyPr/>
                    <a:lstStyle/>
                    <a:p>
                      <a:r>
                        <a:rPr lang="ko-kr" sz="2000" b="1"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Office</a:t>
                      </a:r>
                      <a:r>
                        <a:rPr lang="ko-kr" sz="20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r>
                        <a:rPr lang="ko-kr" sz="2000"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애플리케이션</a:t>
                      </a:r>
                    </a:p>
                  </a:txBody>
                  <a:tcPr/>
                </a:tc>
                <a:tc>
                  <a:txBody>
                    <a:bodyPr/>
                    <a:lstStyle/>
                    <a:p>
                      <a:pPr marL="0" algn="l" defTabSz="932742" rtl="0" eaLnBrk="1" latinLnBrk="0" hangingPunct="1"/>
                      <a:r>
                        <a:rPr lang="ko-kr" sz="2000" b="1"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지원되는 플랫폼</a:t>
                      </a:r>
                    </a:p>
                  </a:txBody>
                  <a:tcPr/>
                </a:tc>
                <a:tc>
                  <a:txBody>
                    <a:bodyPr/>
                    <a:lstStyle/>
                    <a:p>
                      <a:pPr marL="0" algn="l" defTabSz="932742" rtl="0" eaLnBrk="1" latinLnBrk="0" hangingPunct="1"/>
                      <a:r>
                        <a:rPr lang="ko-kr" sz="2000" b="1" kern="1200" spc="0" baseline="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사용 가능한 추가 기능 유형</a:t>
                      </a: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Excel</a:t>
                      </a:r>
                    </a:p>
                  </a:txBody>
                  <a:tcPr marL="152400" marR="152400" marT="114300" marB="114300"/>
                </a:tc>
                <a:tc>
                  <a:txBody>
                    <a:bodyPr/>
                    <a:lstStyle/>
                    <a:p>
                      <a:pPr marL="0" marR="0">
                        <a:lnSpc>
                          <a:spcPct val="107000"/>
                        </a:lnSpc>
                        <a:spcBef>
                          <a:spcPts val="0"/>
                        </a:spcBef>
                        <a:spcAft>
                          <a:spcPts val="800"/>
                        </a:spcAft>
                      </a:pPr>
                      <a:r>
                        <a:rPr lang="ko-kr" sz="1800" dirty="0">
                          <a:effectLst/>
                          <a:latin typeface="Calibri" panose="020F0502020204030204" pitchFamily="34" charset="0"/>
                          <a:ea typeface="Calibri" panose="020F0502020204030204" pitchFamily="34" charset="0"/>
                          <a:cs typeface="Times New Roman" panose="02020603050405020304" pitchFamily="18" charset="0"/>
                        </a:rPr>
                        <a:t>Windows, Mac, iPad,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웹 브라우저</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 콘텐츠, 사용자 지정 기능</a:t>
                      </a:r>
                      <a:r>
                        <a:rPr lang="ko-kr" sz="1800" dirty="0">
                          <a:effectLst/>
                          <a:latin typeface="Calibri" panose="020F0502020204030204" pitchFamily="34" charset="0"/>
                          <a:ea typeface="Calibri" panose="020F0502020204030204" pitchFamily="34" charset="0"/>
                          <a:cs typeface="Times New Roman" panose="02020603050405020304" pitchFamily="18" charset="0"/>
                        </a:rPr>
                        <a:t>(iPad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제외</a:t>
                      </a:r>
                      <a:r>
                        <a:rPr lang="ko-kr" sz="1800" dirty="0">
                          <a:effectLst/>
                          <a:latin typeface="Calibri" panose="020F0502020204030204" pitchFamily="34" charset="0"/>
                          <a:ea typeface="Calibri" panose="020F0502020204030204" pitchFamily="34" charset="0"/>
                          <a:cs typeface="Times New Roman" panose="02020603050405020304" pitchFamily="18" charset="0"/>
                        </a:rPr>
                        <a:t>)</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OneNote</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웹 브라우저</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a:t>
                      </a:r>
                    </a:p>
                  </a:txBody>
                  <a:tcPr marL="152400" marR="152400" marT="114300" marB="114300"/>
                </a:tc>
                <a:extLst>
                  <a:ext uri="{0D108BD9-81ED-4DB2-BD59-A6C34878D82A}">
                    <a16:rowId xmlns:a16="http://schemas.microsoft.com/office/drawing/2014/main" val="3269964458"/>
                  </a:ext>
                </a:extLst>
              </a:tr>
              <a:tr h="746975">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Outlook</a:t>
                      </a:r>
                    </a:p>
                  </a:txBody>
                  <a:tcPr marL="152400" marR="152400" marT="114300" marB="114300"/>
                </a:tc>
                <a:tc>
                  <a:txBody>
                    <a:bodyPr/>
                    <a:lstStyle/>
                    <a:p>
                      <a:pPr marL="0" marR="0">
                        <a:lnSpc>
                          <a:spcPct val="107000"/>
                        </a:lnSpc>
                        <a:spcBef>
                          <a:spcPts val="0"/>
                        </a:spcBef>
                        <a:spcAft>
                          <a:spcPts val="800"/>
                        </a:spcAft>
                      </a:pPr>
                      <a:r>
                        <a:rPr lang="ko-kr" sz="1800" dirty="0">
                          <a:effectLst/>
                          <a:latin typeface="Calibri" panose="020F0502020204030204" pitchFamily="34" charset="0"/>
                          <a:ea typeface="Calibri" panose="020F0502020204030204" pitchFamily="34" charset="0"/>
                          <a:cs typeface="Times New Roman" panose="02020603050405020304" pitchFamily="18" charset="0"/>
                        </a:rPr>
                        <a:t>Windows, Mac, iOS, Android,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웹 브라우저</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 상황에 맞는 메뉴, </a:t>
                      </a:r>
                      <a:r>
                        <a:rPr lang="ko-kr" sz="1800" dirty="0">
                          <a:effectLst/>
                          <a:latin typeface="Calibri" panose="020F0502020204030204" pitchFamily="34" charset="0"/>
                          <a:ea typeface="Calibri" panose="020F0502020204030204" pitchFamily="34" charset="0"/>
                          <a:cs typeface="Times New Roman" panose="02020603050405020304" pitchFamily="18" charset="0"/>
                        </a:rPr>
                        <a:t>UI</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가 없는 기능, 모듈</a:t>
                      </a:r>
                      <a:r>
                        <a:rPr lang="ko-kr" sz="1800" dirty="0">
                          <a:effectLst/>
                          <a:latin typeface="Calibri" panose="020F0502020204030204" pitchFamily="34" charset="0"/>
                          <a:ea typeface="Calibri" panose="020F0502020204030204" pitchFamily="34" charset="0"/>
                          <a:cs typeface="Times New Roman" panose="02020603050405020304" pitchFamily="18" charset="0"/>
                        </a:rPr>
                        <a:t>(Windows</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만 해당</a:t>
                      </a:r>
                      <a:r>
                        <a:rPr lang="ko-kr" sz="1800" dirty="0">
                          <a:effectLst/>
                          <a:latin typeface="Calibri" panose="020F0502020204030204" pitchFamily="34" charset="0"/>
                          <a:ea typeface="Calibri" panose="020F0502020204030204" pitchFamily="34" charset="0"/>
                          <a:cs typeface="Times New Roman" panose="02020603050405020304" pitchFamily="18" charset="0"/>
                        </a:rPr>
                        <a:t>)</a:t>
                      </a:r>
                    </a:p>
                  </a:txBody>
                  <a:tcPr marL="152400" marR="152400" marT="114300" marB="114300"/>
                </a:tc>
                <a:extLst>
                  <a:ext uri="{0D108BD9-81ED-4DB2-BD59-A6C34878D82A}">
                    <a16:rowId xmlns:a16="http://schemas.microsoft.com/office/drawing/2014/main" val="4242455447"/>
                  </a:ext>
                </a:extLst>
              </a:tr>
              <a:tr h="473811">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PowerPoint</a:t>
                      </a:r>
                    </a:p>
                  </a:txBody>
                  <a:tcPr marL="152400" marR="152400" marT="114300" marB="114300"/>
                </a:tc>
                <a:tc>
                  <a:txBody>
                    <a:bodyPr/>
                    <a:lstStyle/>
                    <a:p>
                      <a:pPr marL="0" marR="0">
                        <a:lnSpc>
                          <a:spcPct val="107000"/>
                        </a:lnSpc>
                        <a:spcBef>
                          <a:spcPts val="0"/>
                        </a:spcBef>
                        <a:spcAft>
                          <a:spcPts val="800"/>
                        </a:spcAft>
                      </a:pPr>
                      <a:r>
                        <a:rPr lang="ko-kr" sz="1800" dirty="0">
                          <a:effectLst/>
                          <a:latin typeface="Calibri" panose="020F0502020204030204" pitchFamily="34" charset="0"/>
                          <a:ea typeface="Calibri" panose="020F0502020204030204" pitchFamily="34" charset="0"/>
                          <a:cs typeface="Times New Roman" panose="02020603050405020304" pitchFamily="18" charset="0"/>
                        </a:rPr>
                        <a:t>Windows, Mac, iPad,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웹 브라우저</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 콘텐츠</a:t>
                      </a:r>
                    </a:p>
                  </a:txBody>
                  <a:tcPr marL="152400" marR="152400" marT="114300" marB="114300"/>
                </a:tc>
                <a:extLst>
                  <a:ext uri="{0D108BD9-81ED-4DB2-BD59-A6C34878D82A}">
                    <a16:rowId xmlns:a16="http://schemas.microsoft.com/office/drawing/2014/main" val="471802407"/>
                  </a:ext>
                </a:extLst>
              </a:tr>
              <a:tr h="473811">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프로젝트</a:t>
                      </a:r>
                    </a:p>
                  </a:txBody>
                  <a:tcPr marL="152400" marR="152400" marT="114300" marB="114300"/>
                </a:tc>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Windows</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a:t>
                      </a:r>
                    </a:p>
                  </a:txBody>
                  <a:tcPr marL="152400" marR="152400" marT="114300" marB="114300"/>
                </a:tc>
                <a:extLst>
                  <a:ext uri="{0D108BD9-81ED-4DB2-BD59-A6C34878D82A}">
                    <a16:rowId xmlns:a16="http://schemas.microsoft.com/office/drawing/2014/main" val="2865581430"/>
                  </a:ext>
                </a:extLst>
              </a:tr>
              <a:tr h="473811">
                <a:tc>
                  <a:txBody>
                    <a:bodyPr/>
                    <a:lstStyle/>
                    <a:p>
                      <a:pPr marL="0" marR="0">
                        <a:lnSpc>
                          <a:spcPct val="107000"/>
                        </a:lnSpc>
                        <a:spcBef>
                          <a:spcPts val="0"/>
                        </a:spcBef>
                        <a:spcAft>
                          <a:spcPts val="800"/>
                        </a:spcAft>
                      </a:pPr>
                      <a:r>
                        <a:rPr lang="ko-kr" sz="1800">
                          <a:effectLst/>
                          <a:latin typeface="Calibri" panose="020F0502020204030204" pitchFamily="34" charset="0"/>
                          <a:ea typeface="Calibri" panose="020F0502020204030204" pitchFamily="34" charset="0"/>
                          <a:cs typeface="Times New Roman" panose="02020603050405020304" pitchFamily="18" charset="0"/>
                        </a:rPr>
                        <a:t>Word</a:t>
                      </a:r>
                    </a:p>
                  </a:txBody>
                  <a:tcPr marL="152400" marR="152400" marT="114300" marB="114300"/>
                </a:tc>
                <a:tc>
                  <a:txBody>
                    <a:bodyPr/>
                    <a:lstStyle/>
                    <a:p>
                      <a:pPr marL="0" marR="0">
                        <a:lnSpc>
                          <a:spcPct val="107000"/>
                        </a:lnSpc>
                        <a:spcBef>
                          <a:spcPts val="0"/>
                        </a:spcBef>
                        <a:spcAft>
                          <a:spcPts val="800"/>
                        </a:spcAft>
                      </a:pPr>
                      <a:r>
                        <a:rPr lang="ko-kr" sz="1800" dirty="0">
                          <a:effectLst/>
                          <a:latin typeface="Calibri" panose="020F0502020204030204" pitchFamily="34" charset="0"/>
                          <a:ea typeface="Calibri" panose="020F0502020204030204" pitchFamily="34" charset="0"/>
                          <a:cs typeface="Times New Roman" panose="02020603050405020304" pitchFamily="18" charset="0"/>
                        </a:rPr>
                        <a:t>Windows, Mac, iPad, </a:t>
                      </a: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웹 브라우저</a:t>
                      </a:r>
                    </a:p>
                  </a:txBody>
                  <a:tcPr marL="152400" marR="152400" marT="114300" marB="114300"/>
                </a:tc>
                <a:tc>
                  <a:txBody>
                    <a:bodyPr/>
                    <a:lstStyle/>
                    <a:p>
                      <a:pPr marL="0" marR="0">
                        <a:lnSpc>
                          <a:spcPct val="107000"/>
                        </a:lnSpc>
                        <a:spcBef>
                          <a:spcPts val="0"/>
                        </a:spcBef>
                        <a:spcAft>
                          <a:spcPts val="800"/>
                        </a:spcAft>
                      </a:pPr>
                      <a:r>
                        <a:rPr lang="ko-kr" sz="1800" dirty="0">
                          <a:effectLst/>
                          <a:latin typeface="Malgun Gothic" panose="020B0503020000020004" pitchFamily="34" charset="-127"/>
                          <a:ea typeface="Malgun Gothic" panose="020B0503020000020004" pitchFamily="34" charset="-127"/>
                          <a:cs typeface="Times New Roman" panose="02020603050405020304" pitchFamily="18" charset="0"/>
                        </a:rPr>
                        <a:t>작업 창</a:t>
                      </a:r>
                    </a:p>
                  </a:txBody>
                  <a:tcPr marL="152400" marR="152400" marT="114300" marB="114300"/>
                </a:tc>
                <a:extLst>
                  <a:ext uri="{0D108BD9-81ED-4DB2-BD59-A6C34878D82A}">
                    <a16:rowId xmlns:a16="http://schemas.microsoft.com/office/drawing/2014/main" val="91046262"/>
                  </a:ext>
                </a:extLst>
              </a:tr>
            </a:tbl>
          </a:graphicData>
        </a:graphic>
      </p:graphicFrame>
    </p:spTree>
    <p:extLst>
      <p:ext uri="{BB962C8B-B14F-4D97-AF65-F5344CB8AC3E}">
        <p14:creationId xmlns:p14="http://schemas.microsoft.com/office/powerpoint/2010/main" val="42335051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작업 창 및 콘텐츠 </a:t>
            </a:r>
            <a:r>
              <a:rPr lang="ko-kr" dirty="0"/>
              <a:t>Office </a:t>
            </a:r>
            <a:r>
              <a:rPr lang="ko-kr" altLang="en-US" b="1" dirty="0">
                <a:latin typeface="Malgun Gothic" panose="020B0503020000020004" pitchFamily="34" charset="-127"/>
                <a:ea typeface="Malgun Gothic" panose="020B0503020000020004" pitchFamily="34" charset="-127"/>
              </a:rPr>
              <a:t>추가 기능</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8263" y="1483744"/>
            <a:ext cx="11015474" cy="2930033"/>
          </a:xfrm>
        </p:spPr>
        <p:txBody>
          <a:bodyPr/>
          <a:lstStyle/>
          <a:p>
            <a:pPr marL="0" indent="0">
              <a:buNone/>
            </a:pPr>
            <a:r>
              <a:rPr lang="ko-kr" dirty="0"/>
              <a:t>Office </a:t>
            </a:r>
            <a:r>
              <a:rPr lang="ko-kr" dirty="0">
                <a:latin typeface="Malgun Gothic" panose="020B0503020000020004" pitchFamily="34" charset="-127"/>
                <a:ea typeface="Malgun Gothic" panose="020B0503020000020004" pitchFamily="34" charset="-127"/>
              </a:rPr>
              <a:t>추가 기능은 솔루션에서 </a:t>
            </a:r>
            <a:r>
              <a:rPr lang="ko-kr" dirty="0"/>
              <a:t>Office </a:t>
            </a:r>
            <a:r>
              <a:rPr lang="ko-kr" altLang="en-US" dirty="0">
                <a:latin typeface="Malgun Gothic" panose="020B0503020000020004" pitchFamily="34" charset="-127"/>
                <a:ea typeface="Malgun Gothic" panose="020B0503020000020004" pitchFamily="34" charset="-127"/>
              </a:rPr>
              <a:t>애플리케이션과 상호 작용할 수 있는 방법에 대한 다양한 옵션을 제공합니다</a:t>
            </a:r>
            <a:r>
              <a:rPr lang="en-US" altLang="ko-KR" dirty="0">
                <a:latin typeface="Malgun Gothic" panose="020B0503020000020004" pitchFamily="34" charset="-127"/>
                <a:ea typeface="Malgun Gothic" panose="020B0503020000020004" pitchFamily="34" charset="-127"/>
              </a:rPr>
              <a:t>.</a:t>
            </a:r>
          </a:p>
          <a:p>
            <a:pPr lvl="0"/>
            <a:endParaRPr lang="en-US" dirty="0"/>
          </a:p>
          <a:p>
            <a:pPr marL="0" lvl="0" indent="0">
              <a:buNone/>
            </a:pPr>
            <a:endParaRPr lang="en-US" dirty="0"/>
          </a:p>
          <a:p>
            <a:pPr marL="0" lvl="0" indent="0">
              <a:buNone/>
            </a:pPr>
            <a:endParaRPr lang="en-US" dirty="0"/>
          </a:p>
          <a:p>
            <a:pPr marL="0" indent="0">
              <a:buNone/>
            </a:pPr>
            <a:endParaRPr lang="en-US" dirty="0">
              <a:latin typeface="+mn-lt"/>
            </a:endParaRPr>
          </a:p>
        </p:txBody>
      </p:sp>
      <p:pic>
        <p:nvPicPr>
          <p:cNvPr id="5" name="Picture 4" descr="Office 애플리케이션 창의 오른쪽에 있는 작업 창 추가 기능">
            <a:extLst>
              <a:ext uri="{FF2B5EF4-FFF2-40B4-BE49-F238E27FC236}">
                <a16:creationId xmlns:a16="http://schemas.microsoft.com/office/drawing/2014/main" id="{90EBDF3A-4589-43AA-AF45-7DC377AECA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0266" y="2640177"/>
            <a:ext cx="3771467" cy="2246146"/>
          </a:xfrm>
          <a:prstGeom prst="rect">
            <a:avLst/>
          </a:prstGeom>
          <a:noFill/>
          <a:ln>
            <a:noFill/>
          </a:ln>
        </p:spPr>
      </p:pic>
      <p:sp>
        <p:nvSpPr>
          <p:cNvPr id="6" name="TextBox 5">
            <a:extLst>
              <a:ext uri="{FF2B5EF4-FFF2-40B4-BE49-F238E27FC236}">
                <a16:creationId xmlns:a16="http://schemas.microsoft.com/office/drawing/2014/main" id="{A955AB01-D0F1-4B18-B083-56B2B0F2A03D}"/>
              </a:ext>
            </a:extLst>
          </p:cNvPr>
          <p:cNvSpPr txBox="1"/>
          <p:nvPr/>
        </p:nvSpPr>
        <p:spPr>
          <a:xfrm>
            <a:off x="588264" y="2555281"/>
            <a:ext cx="3510206" cy="4136517"/>
          </a:xfrm>
          <a:prstGeom prst="rect">
            <a:avLst/>
          </a:prstGeom>
          <a:noFill/>
        </p:spPr>
        <p:txBody>
          <a:bodyPr wrap="square" lIns="0" tIns="0" rIns="0" bIns="0" rtlCol="0">
            <a:normAutofit/>
          </a:bodyPr>
          <a:lstStyle/>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작업 창 추가 기능</a:t>
            </a:r>
          </a:p>
          <a:p>
            <a:pPr marL="228600" lvl="1" defTabSz="932742">
              <a:spcBef>
                <a:spcPct val="20000"/>
              </a:spcBef>
              <a:buSzPct val="90000"/>
            </a:pPr>
            <a:r>
              <a:rPr lang="ko-kr" sz="2000" dirty="0">
                <a:gradFill>
                  <a:gsLst>
                    <a:gs pos="1250">
                      <a:schemeClr val="tx1"/>
                    </a:gs>
                    <a:gs pos="100000">
                      <a:schemeClr val="tx1"/>
                    </a:gs>
                  </a:gsLst>
                  <a:lin ang="5400000" scaled="0"/>
                </a:gradFill>
              </a:rPr>
              <a:t>Office </a:t>
            </a: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애플리케이션 내에 표시되는 패널을 통해 상호 작용할 수 있습니다.</a:t>
            </a:r>
          </a:p>
          <a:p>
            <a:pPr defTabSz="932742">
              <a:spcBef>
                <a:spcPct val="20000"/>
              </a:spcBef>
              <a:buSzPct val="90000"/>
            </a:pPr>
            <a:endParaRPr lang="en-US" sz="2400" dirty="0">
              <a:gradFill>
                <a:gsLst>
                  <a:gs pos="1250">
                    <a:schemeClr val="tx1"/>
                  </a:gs>
                  <a:gs pos="100000">
                    <a:schemeClr val="tx1"/>
                  </a:gs>
                </a:gsLst>
                <a:lin ang="5400000" scaled="0"/>
              </a:gradFill>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콘텐츠 추가 기능</a:t>
            </a:r>
          </a:p>
          <a:p>
            <a:pPr marL="228600" lvl="1" defTabSz="932742">
              <a:spcBef>
                <a:spcPct val="20000"/>
              </a:spcBef>
              <a:buSzPct val="90000"/>
            </a:pPr>
            <a:r>
              <a:rPr lang="ko-kr" sz="2000" dirty="0">
                <a:gradFill>
                  <a:gsLst>
                    <a:gs pos="1250">
                      <a:schemeClr val="tx1"/>
                    </a:gs>
                    <a:gs pos="100000">
                      <a:schemeClr val="tx1"/>
                    </a:gs>
                  </a:gsLst>
                  <a:lin ang="5400000" scaled="0"/>
                </a:gradFill>
              </a:rPr>
              <a:t>Excel </a:t>
            </a: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또는</a:t>
            </a:r>
            <a:r>
              <a:rPr lang="ko-kr" sz="2000" dirty="0">
                <a:gradFill>
                  <a:gsLst>
                    <a:gs pos="1250">
                      <a:schemeClr val="tx1"/>
                    </a:gs>
                    <a:gs pos="100000">
                      <a:schemeClr val="tx1"/>
                    </a:gs>
                  </a:gsLst>
                  <a:lin ang="5400000" scaled="0"/>
                </a:gradFill>
              </a:rPr>
              <a:t> PowerPoint </a:t>
            </a: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프레젠테이션에 개체를 삽입하는 데 사용됩니다.</a:t>
            </a:r>
          </a:p>
        </p:txBody>
      </p:sp>
      <p:pic>
        <p:nvPicPr>
          <p:cNvPr id="7" name="Picture 6" descr="Office 애플리케이션 창의 중간에 있는 콘텐츠 추가 기능">
            <a:extLst>
              <a:ext uri="{FF2B5EF4-FFF2-40B4-BE49-F238E27FC236}">
                <a16:creationId xmlns:a16="http://schemas.microsoft.com/office/drawing/2014/main" id="{542EFFB2-C66C-3E4A-8817-495482D06A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831" y="3678354"/>
            <a:ext cx="3776472" cy="2801181"/>
          </a:xfrm>
          <a:prstGeom prst="rect">
            <a:avLst/>
          </a:prstGeom>
          <a:noFill/>
          <a:ln>
            <a:noFill/>
          </a:ln>
        </p:spPr>
      </p:pic>
    </p:spTree>
    <p:extLst>
      <p:ext uri="{BB962C8B-B14F-4D97-AF65-F5344CB8AC3E}">
        <p14:creationId xmlns:p14="http://schemas.microsoft.com/office/powerpoint/2010/main" val="237958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ko-kr" dirty="0"/>
              <a:t>Office </a:t>
            </a:r>
            <a:r>
              <a:rPr lang="ko-kr" b="1" dirty="0">
                <a:latin typeface="Malgun Gothic" panose="020B0503020000020004" pitchFamily="34" charset="-127"/>
                <a:ea typeface="Malgun Gothic" panose="020B0503020000020004" pitchFamily="34" charset="-127"/>
              </a:rPr>
              <a:t>추가 기능의 대화 상자</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199" y="1435497"/>
            <a:ext cx="11390549" cy="5238258"/>
          </a:xfrm>
        </p:spPr>
        <p:txBody>
          <a:bodyPr/>
          <a:lstStyle/>
          <a:p>
            <a:pPr marL="0" indent="0">
              <a:buNone/>
            </a:pPr>
            <a:r>
              <a:rPr lang="ko-kr" sz="3000" dirty="0">
                <a:latin typeface="Malgun Gothic" panose="020B0503020000020004" pitchFamily="34" charset="-127"/>
                <a:ea typeface="Malgun Gothic" panose="020B0503020000020004" pitchFamily="34" charset="-127"/>
              </a:rPr>
              <a:t>대화 상자는 활성 </a:t>
            </a:r>
            <a:r>
              <a:rPr lang="ko-kr" sz="3000" dirty="0"/>
              <a:t>Office </a:t>
            </a:r>
            <a:r>
              <a:rPr lang="ko-kr" sz="3000" dirty="0">
                <a:latin typeface="Malgun Gothic" panose="020B0503020000020004" pitchFamily="34" charset="-127"/>
                <a:ea typeface="Malgun Gothic" panose="020B0503020000020004" pitchFamily="34" charset="-127"/>
              </a:rPr>
              <a:t>애플리케이션 창 위에 떠 있는 영역입니다. </a:t>
            </a:r>
          </a:p>
          <a:p>
            <a:pPr>
              <a:lnSpc>
                <a:spcPct val="110000"/>
              </a:lnSpc>
            </a:pPr>
            <a:r>
              <a:rPr lang="ko-kr" sz="3000" dirty="0">
                <a:latin typeface="Segoe UI Semilight" panose="020B0402040204020203" pitchFamily="34" charset="0"/>
              </a:rPr>
              <a:t>Office </a:t>
            </a:r>
            <a:r>
              <a:rPr lang="ko-kr" sz="3000" dirty="0">
                <a:latin typeface="Malgun Gothic" panose="020B0503020000020004" pitchFamily="34" charset="-127"/>
                <a:ea typeface="Malgun Gothic" panose="020B0503020000020004" pitchFamily="34" charset="-127"/>
              </a:rPr>
              <a:t>추가 기능 플랫폼을 사용하면 다음을 수행하기 위한 대화 상자를 표시할 수 있습니다.</a:t>
            </a:r>
          </a:p>
          <a:p>
            <a:pPr lvl="1"/>
            <a:r>
              <a:rPr lang="ko-kr" dirty="0">
                <a:latin typeface="Malgun Gothic" panose="020B0503020000020004" pitchFamily="34" charset="-127"/>
                <a:ea typeface="Malgun Gothic" panose="020B0503020000020004" pitchFamily="34" charset="-127"/>
              </a:rPr>
              <a:t>통합 서비스에 로그인</a:t>
            </a:r>
          </a:p>
          <a:p>
            <a:pPr lvl="1"/>
            <a:r>
              <a:rPr lang="ko-kr" dirty="0">
                <a:latin typeface="Malgun Gothic" panose="020B0503020000020004" pitchFamily="34" charset="-127"/>
                <a:ea typeface="Malgun Gothic" panose="020B0503020000020004" pitchFamily="34" charset="-127"/>
              </a:rPr>
              <a:t>사용자의 작업 확인</a:t>
            </a:r>
          </a:p>
          <a:p>
            <a:pPr lvl="1"/>
            <a:r>
              <a:rPr lang="ko-kr" dirty="0">
                <a:latin typeface="Malgun Gothic" panose="020B0503020000020004" pitchFamily="34" charset="-127"/>
                <a:ea typeface="Malgun Gothic" panose="020B0503020000020004" pitchFamily="34" charset="-127"/>
              </a:rPr>
              <a:t>작업 창에 국한될 수 있는 작업 실행</a:t>
            </a:r>
          </a:p>
          <a:p>
            <a:pPr>
              <a:lnSpc>
                <a:spcPct val="110000"/>
              </a:lnSpc>
            </a:pPr>
            <a:r>
              <a:rPr lang="ko-kr" sz="3000" dirty="0">
                <a:latin typeface="Malgun Gothic" panose="020B0503020000020004" pitchFamily="34" charset="-127"/>
                <a:ea typeface="Malgun Gothic" panose="020B0503020000020004" pitchFamily="34" charset="-127"/>
              </a:rPr>
              <a:t>대화 상자 창은 모달이 </a:t>
            </a:r>
            <a:br>
              <a:rPr lang="en-US" altLang="ko-KR" sz="3000" dirty="0">
                <a:latin typeface="Malgun Gothic" panose="020B0503020000020004" pitchFamily="34" charset="-127"/>
                <a:ea typeface="Malgun Gothic" panose="020B0503020000020004" pitchFamily="34" charset="-127"/>
              </a:rPr>
            </a:br>
            <a:r>
              <a:rPr lang="ko-kr" sz="3000" dirty="0">
                <a:latin typeface="Malgun Gothic" panose="020B0503020000020004" pitchFamily="34" charset="-127"/>
                <a:ea typeface="Malgun Gothic" panose="020B0503020000020004" pitchFamily="34" charset="-127"/>
              </a:rPr>
              <a:t>아닙니다.</a:t>
            </a:r>
          </a:p>
          <a:p>
            <a:pPr marL="228600" lvl="1" indent="0">
              <a:buNone/>
            </a:pPr>
            <a:r>
              <a:rPr lang="ko-kr" dirty="0">
                <a:latin typeface="Malgun Gothic" panose="020B0503020000020004" pitchFamily="34" charset="-127"/>
                <a:ea typeface="Malgun Gothic" panose="020B0503020000020004" pitchFamily="34" charset="-127"/>
              </a:rPr>
              <a:t>대화 상자 창이 표시되어 있는 동안 </a:t>
            </a:r>
            <a:br>
              <a:rPr lang="en-US" altLang="ko-KR" dirty="0">
                <a:latin typeface="Malgun Gothic" panose="020B0503020000020004" pitchFamily="34" charset="-127"/>
                <a:ea typeface="Malgun Gothic" panose="020B0503020000020004" pitchFamily="34" charset="-127"/>
              </a:rPr>
            </a:br>
            <a:r>
              <a:rPr lang="ko-kr" dirty="0">
                <a:latin typeface="Malgun Gothic" panose="020B0503020000020004" pitchFamily="34" charset="-127"/>
                <a:ea typeface="Malgun Gothic" panose="020B0503020000020004" pitchFamily="34" charset="-127"/>
              </a:rPr>
              <a:t>사용자는 Office 애플리케이션 및 추가 </a:t>
            </a:r>
            <a:br>
              <a:rPr lang="en-US" altLang="ko-KR" dirty="0">
                <a:latin typeface="Malgun Gothic" panose="020B0503020000020004" pitchFamily="34" charset="-127"/>
                <a:ea typeface="Malgun Gothic" panose="020B0503020000020004" pitchFamily="34" charset="-127"/>
              </a:rPr>
            </a:br>
            <a:r>
              <a:rPr lang="ko-kr" dirty="0">
                <a:latin typeface="Malgun Gothic" panose="020B0503020000020004" pitchFamily="34" charset="-127"/>
                <a:ea typeface="Malgun Gothic" panose="020B0503020000020004" pitchFamily="34" charset="-127"/>
              </a:rPr>
              <a:t>기능과 계속해서 상호 작용할 수 있습니다.</a:t>
            </a:r>
          </a:p>
        </p:txBody>
      </p:sp>
      <p:sp>
        <p:nvSpPr>
          <p:cNvPr id="4" name="Rectangle 2">
            <a:extLst>
              <a:ext uri="{FF2B5EF4-FFF2-40B4-BE49-F238E27FC236}">
                <a16:creationId xmlns:a16="http://schemas.microsoft.com/office/drawing/2014/main" id="{5F540661-E09D-0D46-8E58-418A96D2C7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Office 애플리케이션 창에 표시되는 대화 상자">
            <a:extLst>
              <a:ext uri="{FF2B5EF4-FFF2-40B4-BE49-F238E27FC236}">
                <a16:creationId xmlns:a16="http://schemas.microsoft.com/office/drawing/2014/main" id="{3ED9D7B8-1BB1-3D45-BD82-94C41DE7D7C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72135" y="3060343"/>
            <a:ext cx="59436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118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E1213F-3643-4F46-9E89-FAAA08091E4D}"/>
              </a:ext>
            </a:extLst>
          </p:cNvPr>
          <p:cNvPicPr>
            <a:picLocks noChangeAspect="1"/>
          </p:cNvPicPr>
          <p:nvPr/>
        </p:nvPicPr>
        <p:blipFill>
          <a:blip r:embed="rId3"/>
          <a:stretch>
            <a:fillRect/>
          </a:stretch>
        </p:blipFill>
        <p:spPr>
          <a:xfrm>
            <a:off x="905770" y="2820259"/>
            <a:ext cx="5664200" cy="2247900"/>
          </a:xfrm>
          <a:prstGeom prst="rect">
            <a:avLst/>
          </a:prstGeom>
        </p:spPr>
      </p:pic>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b="1" dirty="0">
                <a:latin typeface="Malgun Gothic" panose="020B0503020000020004" pitchFamily="34" charset="-127"/>
                <a:ea typeface="Malgun Gothic" panose="020B0503020000020004" pitchFamily="34" charset="-127"/>
              </a:rPr>
              <a:t>사용자 지정 기능</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275347"/>
            <a:ext cx="10697968" cy="5337724"/>
          </a:xfrm>
        </p:spPr>
        <p:txBody>
          <a:bodyPr>
            <a:normAutofit/>
          </a:bodyPr>
          <a:lstStyle/>
          <a:p>
            <a:pPr marL="0" indent="0">
              <a:buNone/>
            </a:pPr>
            <a:r>
              <a:rPr lang="ko-kr" sz="3000" dirty="0">
                <a:latin typeface="Malgun Gothic" panose="020B0503020000020004" pitchFamily="34" charset="-127"/>
                <a:ea typeface="Malgun Gothic" panose="020B0503020000020004" pitchFamily="34" charset="-127"/>
              </a:rPr>
              <a:t>사용자 지정 기능을 사용하면 개발자가 </a:t>
            </a:r>
            <a:r>
              <a:rPr lang="ko-kr" sz="3000" dirty="0"/>
              <a:t>JavaScript</a:t>
            </a:r>
            <a:r>
              <a:rPr lang="ko-kr" sz="3000" dirty="0">
                <a:latin typeface="Malgun Gothic" panose="020B0503020000020004" pitchFamily="34" charset="-127"/>
                <a:ea typeface="Malgun Gothic" panose="020B0503020000020004" pitchFamily="34" charset="-127"/>
              </a:rPr>
              <a:t>의 기능을 추가 기능의 일부로 정의하여 </a:t>
            </a:r>
            <a:r>
              <a:rPr lang="ko-kr" sz="3000" dirty="0"/>
              <a:t>Excel</a:t>
            </a:r>
            <a:r>
              <a:rPr lang="ko-kr" sz="3000" dirty="0">
                <a:latin typeface="Malgun Gothic" panose="020B0503020000020004" pitchFamily="34" charset="-127"/>
                <a:ea typeface="Malgun Gothic" panose="020B0503020000020004" pitchFamily="34" charset="-127"/>
              </a:rPr>
              <a:t>에 새 기능을 추가할 수 있습니다. </a:t>
            </a:r>
          </a:p>
        </p:txBody>
      </p:sp>
      <p:pic>
        <p:nvPicPr>
          <p:cNvPr id="8" name="Picture 7">
            <a:extLst>
              <a:ext uri="{FF2B5EF4-FFF2-40B4-BE49-F238E27FC236}">
                <a16:creationId xmlns:a16="http://schemas.microsoft.com/office/drawing/2014/main" id="{8EE5000C-CCE7-BC48-9FDA-3469FD684B81}"/>
              </a:ext>
            </a:extLst>
          </p:cNvPr>
          <p:cNvPicPr>
            <a:picLocks noChangeAspect="1"/>
          </p:cNvPicPr>
          <p:nvPr/>
        </p:nvPicPr>
        <p:blipFill>
          <a:blip r:embed="rId4"/>
          <a:stretch>
            <a:fillRect/>
          </a:stretch>
        </p:blipFill>
        <p:spPr>
          <a:xfrm>
            <a:off x="4916273" y="3797300"/>
            <a:ext cx="6565900" cy="2603500"/>
          </a:xfrm>
          <a:prstGeom prst="rect">
            <a:avLst/>
          </a:prstGeom>
        </p:spPr>
      </p:pic>
    </p:spTree>
    <p:extLst>
      <p:ext uri="{BB962C8B-B14F-4D97-AF65-F5344CB8AC3E}">
        <p14:creationId xmlns:p14="http://schemas.microsoft.com/office/powerpoint/2010/main" val="2204040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b="1" dirty="0">
                <a:latin typeface="Malgun Gothic" panose="020B0503020000020004" pitchFamily="34" charset="-127"/>
                <a:ea typeface="Malgun Gothic" panose="020B0503020000020004" pitchFamily="34" charset="-127"/>
              </a:rPr>
              <a:t>추가 기능 명령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6"/>
            <a:ext cx="11018520" cy="4965303"/>
          </a:xfrm>
        </p:spPr>
        <p:txBody>
          <a:bodyPr/>
          <a:lstStyle/>
          <a:p>
            <a:pPr marL="0" indent="0">
              <a:buNone/>
            </a:pPr>
            <a:r>
              <a:rPr lang="ko-kr" sz="3000" dirty="0">
                <a:latin typeface="Malgun Gothic" panose="020B0503020000020004" pitchFamily="34" charset="-127"/>
                <a:ea typeface="Malgun Gothic" panose="020B0503020000020004" pitchFamily="34" charset="-127"/>
              </a:rPr>
              <a:t>추가 기능 명령은 </a:t>
            </a:r>
            <a:r>
              <a:rPr lang="ko-kr" sz="3000" dirty="0"/>
              <a:t>Office UI</a:t>
            </a:r>
            <a:r>
              <a:rPr lang="ko-kr" sz="3000" dirty="0">
                <a:latin typeface="Malgun Gothic" panose="020B0503020000020004" pitchFamily="34" charset="-127"/>
                <a:ea typeface="Malgun Gothic" panose="020B0503020000020004" pitchFamily="34" charset="-127"/>
              </a:rPr>
              <a:t>를 확장하고 개발자의 추가 기능에서 작업을 시작하는 UI 요소입니다. </a:t>
            </a:r>
            <a:endParaRPr lang="en-US" dirty="0">
              <a:latin typeface="Malgun Gothic" panose="020B0503020000020004" pitchFamily="34" charset="-127"/>
              <a:ea typeface="Malgun Gothic" panose="020B0503020000020004" pitchFamily="34" charset="-127"/>
            </a:endParaRPr>
          </a:p>
          <a:p>
            <a:r>
              <a:rPr lang="ko-kr" dirty="0">
                <a:latin typeface="Segoe UI Semilight" panose="020B0402040204020203" pitchFamily="34" charset="0"/>
              </a:rPr>
              <a:t>Excel</a:t>
            </a:r>
            <a:r>
              <a:rPr lang="en-US" altLang="ko-KR" dirty="0">
                <a:latin typeface="Malgun Gothic" panose="020B0503020000020004" pitchFamily="34" charset="-127"/>
                <a:ea typeface="Malgun Gothic" panose="020B0503020000020004" pitchFamily="34" charset="-127"/>
              </a:rPr>
              <a:t>, </a:t>
            </a:r>
            <a:r>
              <a:rPr lang="ko-kr" dirty="0">
                <a:latin typeface="Segoe UI Semilight" panose="020B0402040204020203" pitchFamily="34" charset="0"/>
              </a:rPr>
              <a:t>Word</a:t>
            </a:r>
            <a:r>
              <a:rPr lang="en-US" altLang="ko-KR" dirty="0">
                <a:latin typeface="Malgun Gothic" panose="020B0503020000020004" pitchFamily="34" charset="-127"/>
                <a:ea typeface="Malgun Gothic" panose="020B0503020000020004" pitchFamily="34" charset="-127"/>
              </a:rPr>
              <a:t>, </a:t>
            </a:r>
            <a:r>
              <a:rPr lang="ko-kr" dirty="0">
                <a:latin typeface="Segoe UI Semilight" panose="020B0402040204020203" pitchFamily="34" charset="0"/>
              </a:rPr>
              <a:t>PowerPoint </a:t>
            </a:r>
            <a:r>
              <a:rPr lang="ko-kr" dirty="0">
                <a:latin typeface="Malgun Gothic" panose="020B0503020000020004" pitchFamily="34" charset="-127"/>
                <a:ea typeface="Malgun Gothic" panose="020B0503020000020004" pitchFamily="34" charset="-127"/>
              </a:rPr>
              <a:t>및</a:t>
            </a:r>
            <a:r>
              <a:rPr lang="ko-kr" dirty="0">
                <a:latin typeface="Segoe UI Semilight" panose="020B0402040204020203" pitchFamily="34" charset="0"/>
              </a:rPr>
              <a:t> OneNote</a:t>
            </a:r>
            <a:r>
              <a:rPr lang="ko-kr" dirty="0">
                <a:latin typeface="Malgun Gothic" panose="020B0503020000020004" pitchFamily="34" charset="-127"/>
                <a:ea typeface="Malgun Gothic" panose="020B0503020000020004" pitchFamily="34" charset="-127"/>
              </a:rPr>
              <a:t>의 추가 기능 명령</a:t>
            </a:r>
          </a:p>
          <a:p>
            <a:r>
              <a:rPr lang="ko-kr" dirty="0">
                <a:latin typeface="Segoe UI Semilight" panose="020B0402040204020203" pitchFamily="34" charset="0"/>
              </a:rPr>
              <a:t>Outlook</a:t>
            </a:r>
            <a:r>
              <a:rPr lang="ko-kr" dirty="0">
                <a:latin typeface="Malgun Gothic" panose="020B0503020000020004" pitchFamily="34" charset="-127"/>
                <a:ea typeface="Malgun Gothic" panose="020B0503020000020004" pitchFamily="34" charset="-127"/>
              </a:rPr>
              <a:t>의 추가 기능 명령</a:t>
            </a:r>
          </a:p>
        </p:txBody>
      </p:sp>
      <p:pic>
        <p:nvPicPr>
          <p:cNvPr id="5" name="Picture 4">
            <a:extLst>
              <a:ext uri="{FF2B5EF4-FFF2-40B4-BE49-F238E27FC236}">
                <a16:creationId xmlns:a16="http://schemas.microsoft.com/office/drawing/2014/main" id="{6EC698B4-4A07-E64C-9E27-47BFCCF747A0}"/>
              </a:ext>
            </a:extLst>
          </p:cNvPr>
          <p:cNvPicPr>
            <a:picLocks noChangeAspect="1"/>
          </p:cNvPicPr>
          <p:nvPr/>
        </p:nvPicPr>
        <p:blipFill>
          <a:blip r:embed="rId3"/>
          <a:stretch>
            <a:fillRect/>
          </a:stretch>
        </p:blipFill>
        <p:spPr>
          <a:xfrm>
            <a:off x="2890630" y="3781451"/>
            <a:ext cx="6410741" cy="2286000"/>
          </a:xfrm>
          <a:prstGeom prst="rect">
            <a:avLst/>
          </a:prstGeom>
        </p:spPr>
      </p:pic>
    </p:spTree>
    <p:extLst>
      <p:ext uri="{BB962C8B-B14F-4D97-AF65-F5344CB8AC3E}">
        <p14:creationId xmlns:p14="http://schemas.microsoft.com/office/powerpoint/2010/main" val="417207971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potx" id="{9A6BE5BC-3986-4CE3-BD7F-1B3FC78054FC}" vid="{1892AF8D-3550-4F7D-9105-4E43865A4C7D}"/>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72CE04-CC6A-4704-B548-50297C64B02E}">
  <ds:schemaRefs>
    <ds:schemaRef ds:uri="http://schemas.microsoft.com/sharepoint/v3/contenttype/forms"/>
  </ds:schemaRefs>
</ds:datastoreItem>
</file>

<file path=customXml/itemProps2.xml><?xml version="1.0" encoding="utf-8"?>
<ds:datastoreItem xmlns:ds="http://schemas.openxmlformats.org/officeDocument/2006/customXml" ds:itemID="{750E1C7A-B309-4940-83FE-4000EF7D67A1}"/>
</file>

<file path=customXml/itemProps3.xml><?xml version="1.0" encoding="utf-8"?>
<ds:datastoreItem xmlns:ds="http://schemas.openxmlformats.org/officeDocument/2006/customXml" ds:itemID="{10BBC702-1919-446A-94AF-6F17B40EECC9}">
  <ds:schemaRefs>
    <ds:schemaRef ds:uri="http://schemas.microsoft.com/office/2006/documentManagement/types"/>
    <ds:schemaRef ds:uri="75c92904-f576-44db-8133-88c65665be3e"/>
    <ds:schemaRef ds:uri="http://purl.org/dc/elements/1.1/"/>
    <ds:schemaRef ds:uri="http://schemas.microsoft.com/office/2006/metadata/properties"/>
    <ds:schemaRef ds:uri="http://schemas.openxmlformats.org/package/2006/metadata/core-properties"/>
    <ds:schemaRef ds:uri="a0deddf0-f628-451c-a763-2edd5c6ccf46"/>
    <ds:schemaRef ds:uri="http://www.w3.org/XML/1998/namespace"/>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64</TotalTime>
  <Words>2756</Words>
  <Application>Microsoft Office PowerPoint</Application>
  <PresentationFormat>Widescreen</PresentationFormat>
  <Paragraphs>391</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Malgun Gothic</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2_LIGHT GRAY TEMPLATE</vt:lpstr>
      <vt:lpstr>White Template</vt:lpstr>
      <vt:lpstr>Office 확장</vt:lpstr>
      <vt:lpstr>Office 추가 기능</vt:lpstr>
      <vt:lpstr>Office 추가 기능 플랫폼 개요</vt:lpstr>
      <vt:lpstr>Office 추가 기능 플랫폼 개요</vt:lpstr>
      <vt:lpstr>Office 추가 기능 플랫폼 개요 </vt:lpstr>
      <vt:lpstr>작업 창 및 콘텐츠 Office 추가 기능</vt:lpstr>
      <vt:lpstr>Office 추가 기능의 대화 상자</vt:lpstr>
      <vt:lpstr>사용자 지정 기능</vt:lpstr>
      <vt:lpstr>추가 기능 명령</vt:lpstr>
      <vt:lpstr>데모</vt:lpstr>
      <vt:lpstr>Office JavaScript API</vt:lpstr>
      <vt:lpstr>Office 추가 기능 프로그래밍 모델</vt:lpstr>
      <vt:lpstr>Office 추가 기능 개발자 도구   </vt:lpstr>
      <vt:lpstr>Excel JavaScript API</vt:lpstr>
      <vt:lpstr>Outlook JavaScript API </vt:lpstr>
      <vt:lpstr>Word JavaScript API</vt:lpstr>
      <vt:lpstr>PowerPoint JavaScript API</vt:lpstr>
      <vt:lpstr>사용자 지정 기능</vt:lpstr>
      <vt:lpstr>데모</vt:lpstr>
      <vt:lpstr>추가 기능 사용자 지정</vt:lpstr>
      <vt:lpstr>Office 추가 기능 사용자 지정 개요</vt:lpstr>
      <vt:lpstr>추가 기능 상태 및 설정 유지</vt:lpstr>
      <vt:lpstr>Office 추가 기능의 Office UI Fabric</vt:lpstr>
      <vt:lpstr>Office 추가 기능의 Microsoft Graph</vt:lpstr>
      <vt:lpstr>데모</vt:lpstr>
      <vt:lpstr>Office 추가 기능에 대한 테스트, 디버그 및 배포 옵션</vt:lpstr>
      <vt:lpstr>Office 추가 기능을 위한 배포 옵션</vt:lpstr>
      <vt:lpstr>Office 추가 기능을 위한 배포 옵션</vt:lpstr>
      <vt:lpstr>Office 추가 기능에 대한 테스트 및 디버그</vt:lpstr>
      <vt:lpstr>Office 추가 기능에 대한 테스트 및 디버그</vt:lpstr>
      <vt:lpstr>실행 가능한 메시지</vt:lpstr>
      <vt:lpstr>실행 가능한 메시지 개요 </vt:lpstr>
      <vt:lpstr>적응형 카드를 통한 실행 가능한 메시지</vt:lpstr>
      <vt:lpstr>데모</vt:lpstr>
      <vt:lpstr>참석해 주셔서 감사합니다.   Microsoft 365 개발자를 위한 리소스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확장</dc:title>
  <dc:creator>Julie Descamp (CLEARWATER GROUP LLC)</dc:creator>
  <cp:lastModifiedBy>Wangpitak, Parichat (Golf)</cp:lastModifiedBy>
  <cp:revision>27</cp:revision>
  <dcterms:created xsi:type="dcterms:W3CDTF">2020-07-22T18:21:03Z</dcterms:created>
  <dcterms:modified xsi:type="dcterms:W3CDTF">2020-08-13T12:44:36Z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